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Proceduren til produktion og nedbrydning af PLA</a:t>
            </a:r>
          </a:p>
        </p:txBody>
      </p:sp>
      <p:pic>
        <p:nvPicPr>
          <p:cNvPr id="4" name="Picture 2" descr="C:\Users\Biotech\Desktop\Präsentation PLA\Photo-Kris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59055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80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6. PLA-nedbrydning</a:t>
            </a:r>
          </a:p>
        </p:txBody>
      </p:sp>
      <p:pic>
        <p:nvPicPr>
          <p:cNvPr id="4" name="Grafi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05" y="1930400"/>
            <a:ext cx="654652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8305" y="2551567"/>
            <a:ext cx="1054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a-DK" sz="1800" dirty="0" err="1">
                <a:latin typeface="Calibri" panose="020F0502020204030204" pitchFamily="34" charset="0"/>
              </a:rPr>
              <a:t>Ecovio</a:t>
            </a:r>
            <a:endParaRPr lang="de-DE" altLang="da-DK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da-DK" sz="1800" dirty="0">
                <a:latin typeface="Calibri" panose="020F0502020204030204" pitchFamily="34" charset="0"/>
              </a:rPr>
              <a:t>PLA-Folie</a:t>
            </a:r>
          </a:p>
          <a:p>
            <a:pPr eaLnBrk="1" hangingPunct="1"/>
            <a:endParaRPr lang="de-DE" altLang="da-DK" sz="1800" dirty="0">
              <a:latin typeface="Calibri" panose="020F0502020204030204" pitchFamily="34" charset="0"/>
            </a:endParaRPr>
          </a:p>
          <a:p>
            <a:pPr eaLnBrk="1" hangingPunct="1"/>
            <a:endParaRPr lang="de-DE" altLang="da-DK" sz="1800" dirty="0">
              <a:latin typeface="Calibri" panose="020F0502020204030204" pitchFamily="34" charset="0"/>
            </a:endParaRPr>
          </a:p>
          <a:p>
            <a:pPr eaLnBrk="1" hangingPunct="1"/>
            <a:endParaRPr lang="de-DE" altLang="da-DK" sz="1800" dirty="0">
              <a:latin typeface="Calibri" panose="020F0502020204030204" pitchFamily="34" charset="0"/>
            </a:endParaRPr>
          </a:p>
          <a:p>
            <a:pPr eaLnBrk="1" hangingPunct="1"/>
            <a:endParaRPr lang="de-DE" altLang="da-DK" sz="1800" dirty="0">
              <a:latin typeface="Calibri" panose="020F0502020204030204" pitchFamily="34" charset="0"/>
            </a:endParaRPr>
          </a:p>
          <a:p>
            <a:pPr eaLnBrk="1" hangingPunct="1"/>
            <a:endParaRPr lang="de-DE" altLang="da-DK" sz="1800" dirty="0">
              <a:latin typeface="Calibri" panose="020F0502020204030204" pitchFamily="34" charset="0"/>
            </a:endParaRPr>
          </a:p>
          <a:p>
            <a:pPr eaLnBrk="1" hangingPunct="1"/>
            <a:r>
              <a:rPr lang="de-DE" altLang="da-DK" sz="1800" dirty="0">
                <a:latin typeface="Calibri" panose="020F0502020204030204" pitchFamily="34" charset="0"/>
              </a:rPr>
              <a:t>PE-Folie</a:t>
            </a:r>
          </a:p>
        </p:txBody>
      </p: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677334" y="5964803"/>
            <a:ext cx="1300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a-DK" sz="1800" dirty="0">
                <a:latin typeface="Calibri" panose="020F0502020204030204" pitchFamily="34" charset="0"/>
              </a:rPr>
              <a:t>Quelle:</a:t>
            </a:r>
          </a:p>
          <a:p>
            <a:pPr eaLnBrk="1" hangingPunct="1"/>
            <a:r>
              <a:rPr lang="de-DE" altLang="da-DK" sz="1800" dirty="0">
                <a:latin typeface="Calibri" panose="020F0502020204030204" pitchFamily="34" charset="0"/>
              </a:rPr>
              <a:t>BASF</a:t>
            </a:r>
          </a:p>
        </p:txBody>
      </p:sp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1994342" y="5986006"/>
            <a:ext cx="596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a-DK" sz="1800" dirty="0">
                <a:latin typeface="Calibri" panose="020F0502020204030204" pitchFamily="34" charset="0"/>
              </a:rPr>
              <a:t>7 d                           9 d                           14 d                          17 d </a:t>
            </a:r>
          </a:p>
        </p:txBody>
      </p:sp>
    </p:spTree>
    <p:extLst>
      <p:ext uri="{BB962C8B-B14F-4D97-AF65-F5344CB8AC3E}">
        <p14:creationId xmlns:p14="http://schemas.microsoft.com/office/powerpoint/2010/main" val="312539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Separationen af celler ved centrifugering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2.1 Fyld 40 </a:t>
            </a:r>
            <a:r>
              <a:rPr lang="da-DK" dirty="0" err="1"/>
              <a:t>mL</a:t>
            </a:r>
            <a:r>
              <a:rPr lang="da-DK" dirty="0"/>
              <a:t> gæringssubstrat i to 50 </a:t>
            </a:r>
            <a:r>
              <a:rPr lang="da-DK" dirty="0" err="1"/>
              <a:t>mL</a:t>
            </a:r>
            <a:r>
              <a:rPr lang="da-DK" dirty="0"/>
              <a:t> </a:t>
            </a:r>
            <a:r>
              <a:rPr lang="da-DK" dirty="0" err="1"/>
              <a:t>falcon</a:t>
            </a:r>
            <a:r>
              <a:rPr lang="da-DK" dirty="0"/>
              <a:t>-tubes.</a:t>
            </a:r>
          </a:p>
          <a:p>
            <a:r>
              <a:rPr lang="da-DK" dirty="0"/>
              <a:t>2.2 Centrifuger begge Falcon-tubes ved 5000 </a:t>
            </a:r>
            <a:r>
              <a:rPr lang="da-DK" dirty="0" err="1"/>
              <a:t>rpm</a:t>
            </a:r>
            <a:r>
              <a:rPr lang="da-DK" dirty="0"/>
              <a:t> i 10 </a:t>
            </a:r>
            <a:r>
              <a:rPr lang="da-DK" dirty="0" err="1"/>
              <a:t>minutes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500438"/>
            <a:ext cx="309721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8"/>
          <p:cNvSpPr>
            <a:spLocks/>
          </p:cNvSpPr>
          <p:nvPr/>
        </p:nvSpPr>
        <p:spPr bwMode="auto">
          <a:xfrm>
            <a:off x="5167313" y="4806950"/>
            <a:ext cx="1752600" cy="66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3055434 h 21600"/>
              <a:gd name="T4" fmla="*/ 2147483647 w 21600"/>
              <a:gd name="T5" fmla="*/ 6110887 h 21600"/>
              <a:gd name="T6" fmla="*/ 0 w 21600"/>
              <a:gd name="T7" fmla="*/ 3055434 h 21600"/>
              <a:gd name="T8" fmla="*/ 2147483647 w 21600"/>
              <a:gd name="T9" fmla="*/ 0 h 21600"/>
              <a:gd name="T10" fmla="*/ 2147483647 w 21600"/>
              <a:gd name="T11" fmla="*/ 611088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1268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20936" y="5400"/>
                </a:lnTo>
                <a:lnTo>
                  <a:pt x="20936" y="0"/>
                </a:lnTo>
                <a:lnTo>
                  <a:pt x="21600" y="10800"/>
                </a:lnTo>
                <a:lnTo>
                  <a:pt x="20936" y="21600"/>
                </a:lnTo>
                <a:lnTo>
                  <a:pt x="20936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Pfeil nach rechts 8"/>
          <p:cNvSpPr>
            <a:spLocks/>
          </p:cNvSpPr>
          <p:nvPr/>
        </p:nvSpPr>
        <p:spPr bwMode="auto">
          <a:xfrm>
            <a:off x="5167313" y="5805488"/>
            <a:ext cx="1262062" cy="66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3055434 h 21600"/>
              <a:gd name="T4" fmla="*/ 2147483647 w 21600"/>
              <a:gd name="T5" fmla="*/ 6110887 h 21600"/>
              <a:gd name="T6" fmla="*/ 0 w 21600"/>
              <a:gd name="T7" fmla="*/ 3055434 h 21600"/>
              <a:gd name="T8" fmla="*/ 2147483647 w 21600"/>
              <a:gd name="T9" fmla="*/ 0 h 21600"/>
              <a:gd name="T10" fmla="*/ 2147483647 w 21600"/>
              <a:gd name="T11" fmla="*/ 611088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21268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20936" y="5400"/>
                </a:lnTo>
                <a:lnTo>
                  <a:pt x="20936" y="0"/>
                </a:lnTo>
                <a:lnTo>
                  <a:pt x="21600" y="10800"/>
                </a:lnTo>
                <a:lnTo>
                  <a:pt x="20936" y="21600"/>
                </a:lnTo>
                <a:lnTo>
                  <a:pt x="20936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402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71057" y="4609306"/>
            <a:ext cx="1747838" cy="46196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de-DE" altLang="da-DK" dirty="0" err="1">
                <a:latin typeface="Calibri" panose="020F0502020204030204" pitchFamily="34" charset="0"/>
              </a:rPr>
              <a:t>Supernatant</a:t>
            </a:r>
            <a:endParaRPr lang="de-DE" altLang="da-DK" sz="4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94536" y="5574507"/>
            <a:ext cx="1200150" cy="46196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de-DE" altLang="da-DK" dirty="0">
                <a:latin typeface="Calibri" panose="020F0502020204030204" pitchFamily="34" charset="0"/>
              </a:rPr>
              <a:t>Pellet</a:t>
            </a:r>
            <a:endParaRPr lang="de-DE" altLang="da-DK" sz="4000" dirty="0"/>
          </a:p>
        </p:txBody>
      </p:sp>
    </p:spTree>
    <p:extLst>
      <p:ext uri="{BB962C8B-B14F-4D97-AF65-F5344CB8AC3E}">
        <p14:creationId xmlns:p14="http://schemas.microsoft.com/office/powerpoint/2010/main" val="16953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Koncentrationen af mælkesyre ved destillering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3.1 75 </a:t>
            </a:r>
            <a:r>
              <a:rPr lang="da-DK" dirty="0" err="1"/>
              <a:t>mL</a:t>
            </a:r>
            <a:r>
              <a:rPr lang="da-DK" dirty="0"/>
              <a:t> af </a:t>
            </a:r>
            <a:r>
              <a:rPr lang="da-DK" dirty="0" err="1"/>
              <a:t>supernatanten</a:t>
            </a:r>
            <a:r>
              <a:rPr lang="da-DK" dirty="0"/>
              <a:t> vil blive destilleret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pSp>
        <p:nvGrpSpPr>
          <p:cNvPr id="4" name="Gruppieren 12"/>
          <p:cNvGrpSpPr>
            <a:grpSpLocks/>
          </p:cNvGrpSpPr>
          <p:nvPr/>
        </p:nvGrpSpPr>
        <p:grpSpPr bwMode="auto">
          <a:xfrm>
            <a:off x="1757343" y="2810256"/>
            <a:ext cx="6153657" cy="3575660"/>
            <a:chOff x="1038535" y="3684863"/>
            <a:chExt cx="5346594" cy="2993513"/>
          </a:xfrm>
        </p:grpSpPr>
        <p:pic>
          <p:nvPicPr>
            <p:cNvPr id="5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4" t="9602" r="8730" b="4900"/>
            <a:stretch>
              <a:fillRect/>
            </a:stretch>
          </p:blipFill>
          <p:spPr bwMode="auto">
            <a:xfrm>
              <a:off x="1904283" y="3684863"/>
              <a:ext cx="4101459" cy="299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3"/>
            <p:cNvSpPr txBox="1">
              <a:spLocks noChangeArrowheads="1"/>
            </p:cNvSpPr>
            <p:nvPr/>
          </p:nvSpPr>
          <p:spPr bwMode="auto">
            <a:xfrm>
              <a:off x="4239848" y="5936472"/>
              <a:ext cx="1184854" cy="309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a-DK" sz="1800" dirty="0" err="1">
                  <a:latin typeface="Calibri" panose="020F0502020204030204" pitchFamily="34" charset="0"/>
                </a:rPr>
                <a:t>Varmekappe</a:t>
              </a:r>
              <a:endParaRPr lang="de-DE" altLang="da-DK" sz="1800" dirty="0">
                <a:latin typeface="Calibri" panose="020F0502020204030204" pitchFamily="34" charset="0"/>
              </a:endParaRPr>
            </a:p>
          </p:txBody>
        </p:sp>
        <p:sp>
          <p:nvSpPr>
            <p:cNvPr id="7" name="Textfeld 5"/>
            <p:cNvSpPr txBox="1">
              <a:spLocks noChangeArrowheads="1"/>
            </p:cNvSpPr>
            <p:nvPr/>
          </p:nvSpPr>
          <p:spPr bwMode="auto">
            <a:xfrm>
              <a:off x="4443536" y="5190765"/>
              <a:ext cx="1941593" cy="541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a-DK" sz="1800" dirty="0">
                  <a:latin typeface="Calibri" panose="020F0502020204030204" pitchFamily="34" charset="0"/>
                </a:rPr>
                <a:t>Destillationskolben </a:t>
              </a:r>
              <a:r>
                <a:rPr lang="de-DE" altLang="da-DK" sz="1800" dirty="0" err="1">
                  <a:latin typeface="Calibri" panose="020F0502020204030204" pitchFamily="34" charset="0"/>
                </a:rPr>
                <a:t>med</a:t>
              </a:r>
              <a:r>
                <a:rPr lang="de-DE" altLang="da-DK" sz="1800" dirty="0">
                  <a:latin typeface="Calibri" panose="020F0502020204030204" pitchFamily="34" charset="0"/>
                </a:rPr>
                <a:t> </a:t>
              </a:r>
              <a:r>
                <a:rPr lang="de-DE" altLang="da-DK" sz="1800" dirty="0" err="1">
                  <a:latin typeface="Calibri" panose="020F0502020204030204" pitchFamily="34" charset="0"/>
                </a:rPr>
                <a:t>supernatanten</a:t>
              </a:r>
              <a:endParaRPr lang="de-DE" altLang="da-DK" sz="18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feld 6"/>
            <p:cNvSpPr txBox="1">
              <a:spLocks noChangeArrowheads="1"/>
            </p:cNvSpPr>
            <p:nvPr/>
          </p:nvSpPr>
          <p:spPr bwMode="auto">
            <a:xfrm>
              <a:off x="1965635" y="4739970"/>
              <a:ext cx="1725282" cy="541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a-DK" sz="1800" dirty="0" err="1">
                  <a:latin typeface="Calibri" panose="020F0502020204030204" pitchFamily="34" charset="0"/>
                </a:rPr>
                <a:t>Tilbagestrømnings-køler</a:t>
              </a:r>
              <a:endParaRPr lang="de-DE" altLang="da-DK" sz="1800" dirty="0">
                <a:latin typeface="Calibri" panose="020F0502020204030204" pitchFamily="34" charset="0"/>
              </a:endParaRPr>
            </a:p>
          </p:txBody>
        </p:sp>
        <p:sp>
          <p:nvSpPr>
            <p:cNvPr id="9" name="Textfeld 7"/>
            <p:cNvSpPr txBox="1">
              <a:spLocks noChangeArrowheads="1"/>
            </p:cNvSpPr>
            <p:nvPr/>
          </p:nvSpPr>
          <p:spPr bwMode="auto">
            <a:xfrm>
              <a:off x="1965634" y="5900823"/>
              <a:ext cx="1415943" cy="773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a-DK" sz="1800" dirty="0">
                  <a:latin typeface="Calibri" panose="020F0502020204030204" pitchFamily="34" charset="0"/>
                </a:rPr>
                <a:t>Kolbe </a:t>
              </a:r>
              <a:r>
                <a:rPr lang="de-DE" altLang="da-DK" sz="1800" dirty="0" err="1">
                  <a:latin typeface="Calibri" panose="020F0502020204030204" pitchFamily="34" charset="0"/>
                </a:rPr>
                <a:t>med</a:t>
              </a:r>
              <a:r>
                <a:rPr lang="de-DE" altLang="da-DK" sz="1800" dirty="0">
                  <a:latin typeface="Calibri" panose="020F0502020204030204" pitchFamily="34" charset="0"/>
                </a:rPr>
                <a:t> </a:t>
              </a:r>
              <a:r>
                <a:rPr lang="de-DE" altLang="da-DK" sz="1800" dirty="0" err="1">
                  <a:latin typeface="Calibri" panose="020F0502020204030204" pitchFamily="34" charset="0"/>
                </a:rPr>
                <a:t>afdestilleret</a:t>
              </a:r>
              <a:r>
                <a:rPr lang="de-DE" altLang="da-DK" sz="1800" dirty="0">
                  <a:latin typeface="Calibri" panose="020F0502020204030204" pitchFamily="34" charset="0"/>
                </a:rPr>
                <a:t> </a:t>
              </a:r>
              <a:r>
                <a:rPr lang="de-DE" altLang="da-DK" sz="1800" dirty="0" err="1">
                  <a:latin typeface="Calibri" panose="020F0502020204030204" pitchFamily="34" charset="0"/>
                </a:rPr>
                <a:t>vand</a:t>
              </a:r>
              <a:endParaRPr lang="de-DE" altLang="da-DK" sz="18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feld 8"/>
            <p:cNvSpPr txBox="1">
              <a:spLocks noChangeArrowheads="1"/>
            </p:cNvSpPr>
            <p:nvPr/>
          </p:nvSpPr>
          <p:spPr bwMode="auto">
            <a:xfrm rot="16200000">
              <a:off x="534547" y="5134538"/>
              <a:ext cx="1328869" cy="32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a-DK" sz="1800" dirty="0" err="1">
                  <a:latin typeface="Calibri" panose="020F0502020204030204" pitchFamily="34" charset="0"/>
                </a:rPr>
                <a:t>Vandtilslutning</a:t>
              </a:r>
              <a:endParaRPr lang="de-DE" altLang="da-DK" sz="1800" dirty="0">
                <a:latin typeface="Calibri" panose="020F0502020204030204" pitchFamily="34" charset="0"/>
              </a:endParaRPr>
            </a:p>
          </p:txBody>
        </p:sp>
        <p:sp>
          <p:nvSpPr>
            <p:cNvPr id="11" name="Pfeil nach rechts 9"/>
            <p:cNvSpPr/>
            <p:nvPr/>
          </p:nvSpPr>
          <p:spPr>
            <a:xfrm rot="10800000">
              <a:off x="1463967" y="4933387"/>
              <a:ext cx="359997" cy="800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Textfeld 10"/>
            <p:cNvSpPr txBox="1">
              <a:spLocks noChangeArrowheads="1"/>
            </p:cNvSpPr>
            <p:nvPr/>
          </p:nvSpPr>
          <p:spPr bwMode="auto">
            <a:xfrm>
              <a:off x="2242991" y="4023533"/>
              <a:ext cx="1170035" cy="309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a-DK" sz="1800" dirty="0" err="1">
                  <a:latin typeface="Calibri" panose="020F0502020204030204" pitchFamily="34" charset="0"/>
                </a:rPr>
                <a:t>Termometer</a:t>
              </a:r>
              <a:endParaRPr lang="de-DE" altLang="da-DK" sz="18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18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Destillation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716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3.2 Destiller ca. 50 </a:t>
            </a:r>
            <a:r>
              <a:rPr lang="da-DK" dirty="0" err="1"/>
              <a:t>mL</a:t>
            </a:r>
            <a:r>
              <a:rPr lang="da-DK" dirty="0"/>
              <a:t> H_2O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3.3 Køl mælkesyre opløsningen ned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9602" r="8730" b="4900"/>
          <a:stretch>
            <a:fillRect/>
          </a:stretch>
        </p:blipFill>
        <p:spPr bwMode="auto">
          <a:xfrm>
            <a:off x="677333" y="2657474"/>
            <a:ext cx="4295150" cy="32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</a:t>
            </a:r>
            <a:r>
              <a:rPr lang="da-DK" dirty="0" err="1"/>
              <a:t>Polymesering</a:t>
            </a:r>
            <a:r>
              <a:rPr lang="da-DK" dirty="0"/>
              <a:t> af laktat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4.1 Følgende materialer får du brug for med </a:t>
            </a:r>
            <a:r>
              <a:rPr lang="da-DK" dirty="0" err="1"/>
              <a:t>polymersering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grpSp>
        <p:nvGrpSpPr>
          <p:cNvPr id="4" name="Gruppieren 2"/>
          <p:cNvGrpSpPr>
            <a:grpSpLocks/>
          </p:cNvGrpSpPr>
          <p:nvPr/>
        </p:nvGrpSpPr>
        <p:grpSpPr bwMode="auto">
          <a:xfrm>
            <a:off x="1359128" y="2589212"/>
            <a:ext cx="5286601" cy="3452150"/>
            <a:chOff x="0" y="0"/>
            <a:chExt cx="48196" cy="32099"/>
          </a:xfrm>
        </p:grpSpPr>
        <p:pic>
          <p:nvPicPr>
            <p:cNvPr id="5" name="Grafik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196" cy="3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5"/>
            <p:cNvSpPr txBox="1">
              <a:spLocks noChangeArrowheads="1"/>
            </p:cNvSpPr>
            <p:nvPr/>
          </p:nvSpPr>
          <p:spPr bwMode="auto">
            <a:xfrm>
              <a:off x="15144" y="2292"/>
              <a:ext cx="12354" cy="2471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Holder </a:t>
              </a: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til</a:t>
              </a:r>
              <a:r>
                <a:rPr lang="de-DE" sz="1000" b="1" kern="150" dirty="0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 </a:t>
              </a: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reagensglas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7" name="Textfeld 6"/>
            <p:cNvSpPr txBox="1">
              <a:spLocks noChangeArrowheads="1"/>
            </p:cNvSpPr>
            <p:nvPr/>
          </p:nvSpPr>
          <p:spPr bwMode="auto">
            <a:xfrm>
              <a:off x="3140" y="13811"/>
              <a:ext cx="5243" cy="206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Tragt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8" name="Textfeld 7"/>
            <p:cNvSpPr txBox="1">
              <a:spLocks noChangeArrowheads="1"/>
            </p:cNvSpPr>
            <p:nvPr/>
          </p:nvSpPr>
          <p:spPr bwMode="auto">
            <a:xfrm>
              <a:off x="6670" y="22000"/>
              <a:ext cx="7345" cy="212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Petriskål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9" name="Textfeld 8"/>
            <p:cNvSpPr txBox="1">
              <a:spLocks noChangeArrowheads="1"/>
            </p:cNvSpPr>
            <p:nvPr/>
          </p:nvSpPr>
          <p:spPr bwMode="auto">
            <a:xfrm>
              <a:off x="5048" y="24865"/>
              <a:ext cx="11225" cy="2113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Reagensglas</a:t>
              </a:r>
              <a:r>
                <a:rPr lang="de-DE" sz="1000" b="1" kern="150" dirty="0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-holder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10" name="Textfeld 9"/>
            <p:cNvSpPr txBox="1">
              <a:spLocks noChangeArrowheads="1"/>
            </p:cNvSpPr>
            <p:nvPr/>
          </p:nvSpPr>
          <p:spPr bwMode="auto">
            <a:xfrm>
              <a:off x="11900" y="27623"/>
              <a:ext cx="8669" cy="1707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Reagensglas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11" name="Textfeld 10"/>
            <p:cNvSpPr txBox="1">
              <a:spLocks noChangeArrowheads="1"/>
            </p:cNvSpPr>
            <p:nvPr/>
          </p:nvSpPr>
          <p:spPr bwMode="auto">
            <a:xfrm>
              <a:off x="21243" y="14575"/>
              <a:ext cx="10122" cy="197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Sn (II)-Chlorid</a:t>
              </a:r>
              <a:endParaRPr lang="de-DE" sz="1200" kern="15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38100" y="5336"/>
              <a:ext cx="9114" cy="1962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Bunsenbrænder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13" name="Textfeld 12"/>
            <p:cNvSpPr txBox="1">
              <a:spLocks noChangeArrowheads="1"/>
            </p:cNvSpPr>
            <p:nvPr/>
          </p:nvSpPr>
          <p:spPr bwMode="auto">
            <a:xfrm>
              <a:off x="39618" y="23624"/>
              <a:ext cx="6956" cy="1994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Lighter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14" name="Textfeld 13"/>
            <p:cNvSpPr txBox="1">
              <a:spLocks noChangeArrowheads="1"/>
            </p:cNvSpPr>
            <p:nvPr/>
          </p:nvSpPr>
          <p:spPr bwMode="auto">
            <a:xfrm>
              <a:off x="10952" y="10290"/>
              <a:ext cx="4477" cy="1779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Prøve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15" name="Textfeld 14"/>
            <p:cNvSpPr txBox="1">
              <a:spLocks noChangeArrowheads="1"/>
            </p:cNvSpPr>
            <p:nvPr/>
          </p:nvSpPr>
          <p:spPr bwMode="auto">
            <a:xfrm>
              <a:off x="29541" y="23719"/>
              <a:ext cx="8611" cy="2638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800" b="1" kern="150" dirty="0" err="1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Beskyttelsesbriller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  <p:sp>
          <p:nvSpPr>
            <p:cNvPr id="16" name="Textfeld 15"/>
            <p:cNvSpPr txBox="1">
              <a:spLocks noChangeArrowheads="1"/>
            </p:cNvSpPr>
            <p:nvPr/>
          </p:nvSpPr>
          <p:spPr bwMode="auto">
            <a:xfrm>
              <a:off x="24098" y="27718"/>
              <a:ext cx="4763" cy="1898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de-DE" sz="1000" b="1" kern="150" dirty="0">
                  <a:solidFill>
                    <a:srgbClr val="000000"/>
                  </a:solidFill>
                  <a:latin typeface="Arial"/>
                  <a:ea typeface="Times New Roman"/>
                  <a:cs typeface="ＭＳ Ｐゴシック" charset="0"/>
                </a:rPr>
                <a:t>Spatel</a:t>
              </a:r>
              <a:endParaRPr lang="de-DE" sz="1200" kern="150" dirty="0">
                <a:latin typeface="Times New Roman"/>
                <a:ea typeface="Times New Roman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9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3663" y="837975"/>
            <a:ext cx="8596668" cy="3880773"/>
          </a:xfrm>
        </p:spPr>
        <p:txBody>
          <a:bodyPr/>
          <a:lstStyle/>
          <a:p>
            <a:r>
              <a:rPr lang="da-DK" dirty="0"/>
              <a:t>4.2 Brug en pipette til at overføre 5 </a:t>
            </a:r>
            <a:r>
              <a:rPr lang="da-DK" dirty="0" err="1"/>
              <a:t>mL</a:t>
            </a:r>
            <a:r>
              <a:rPr lang="da-DK" dirty="0"/>
              <a:t> laktat-opløsning </a:t>
            </a:r>
            <a:r>
              <a:rPr lang="da-DK" dirty="0" err="1"/>
              <a:t>tl</a:t>
            </a:r>
            <a:r>
              <a:rPr lang="da-DK" dirty="0"/>
              <a:t> et reagensglas.</a:t>
            </a:r>
          </a:p>
          <a:p>
            <a:r>
              <a:rPr lang="da-DK" dirty="0"/>
              <a:t>Tilføj katalysatoren,</a:t>
            </a:r>
            <a:r>
              <a:rPr lang="de-DE" altLang="da-DK" dirty="0">
                <a:latin typeface="Calibri" panose="020F0502020204030204" pitchFamily="34" charset="0"/>
              </a:rPr>
              <a:t>SnCl</a:t>
            </a:r>
            <a:r>
              <a:rPr lang="de-DE" altLang="da-DK" baseline="-25000" dirty="0">
                <a:latin typeface="Calibri" panose="020F0502020204030204" pitchFamily="34" charset="0"/>
              </a:rPr>
              <a:t>2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1"/>
          <a:stretch>
            <a:fillRect/>
          </a:stretch>
        </p:blipFill>
        <p:spPr bwMode="auto">
          <a:xfrm>
            <a:off x="3076989" y="2191026"/>
            <a:ext cx="3830016" cy="424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8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7333" y="887415"/>
            <a:ext cx="8596668" cy="3880773"/>
          </a:xfrm>
        </p:spPr>
        <p:txBody>
          <a:bodyPr/>
          <a:lstStyle/>
          <a:p>
            <a:r>
              <a:rPr lang="da-DK" dirty="0"/>
              <a:t>4.4 Opvarm opløsningen i 5-10 min i et stinkskab, samtidig med at opløsningen rystes konstant for at undgå kogende retardation.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98" y="2188029"/>
            <a:ext cx="6102938" cy="40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10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7334" y="678553"/>
            <a:ext cx="8596668" cy="3880773"/>
          </a:xfrm>
        </p:spPr>
        <p:txBody>
          <a:bodyPr/>
          <a:lstStyle/>
          <a:p>
            <a:r>
              <a:rPr lang="da-DK" dirty="0"/>
              <a:t>4.5 Når en intensiv hvid røg kommer op, hældes væsken i en 40 </a:t>
            </a:r>
            <a:r>
              <a:rPr lang="da-DK" dirty="0" err="1"/>
              <a:t>mL</a:t>
            </a:r>
            <a:r>
              <a:rPr lang="da-DK" dirty="0"/>
              <a:t> bægerglas.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→ Ved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afkølning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 i bægerglasset bliver PLA til et fast stof.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2" descr="C:\Users\Biotech\Desktop\Präsentation PLA\Bildschirmfoto 2017-07-21 um 12.11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308562"/>
            <a:ext cx="1889707" cy="236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88260"/>
            <a:ext cx="2732384" cy="182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7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PLA-nedbrydning ved hydrolyse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5.1 Tilføj 10 </a:t>
            </a:r>
            <a:r>
              <a:rPr lang="da-DK" dirty="0" err="1"/>
              <a:t>mL</a:t>
            </a:r>
            <a:r>
              <a:rPr lang="da-DK" dirty="0"/>
              <a:t> destilleret vand til bægerglasset og omrør.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br>
              <a:rPr lang="de-DE" altLang="da-DK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altLang="da-DK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da-DK" dirty="0">
                <a:latin typeface="Calibri" panose="020F0502020204030204" pitchFamily="34" charset="0"/>
              </a:rPr>
              <a:t> PLA </a:t>
            </a:r>
            <a:r>
              <a:rPr lang="de-DE" altLang="da-DK" dirty="0" err="1">
                <a:latin typeface="Calibri" panose="020F0502020204030204" pitchFamily="34" charset="0"/>
              </a:rPr>
              <a:t>bliver</a:t>
            </a:r>
            <a:r>
              <a:rPr lang="de-DE" altLang="da-DK" dirty="0">
                <a:latin typeface="Calibri" panose="020F0502020204030204" pitchFamily="34" charset="0"/>
              </a:rPr>
              <a:t> </a:t>
            </a:r>
            <a:r>
              <a:rPr lang="de-DE" altLang="da-DK" dirty="0" err="1">
                <a:latin typeface="Calibri" panose="020F0502020204030204" pitchFamily="34" charset="0"/>
              </a:rPr>
              <a:t>langsomt</a:t>
            </a:r>
            <a:r>
              <a:rPr lang="de-DE" altLang="da-DK" dirty="0">
                <a:latin typeface="Calibri" panose="020F0502020204030204" pitchFamily="34" charset="0"/>
              </a:rPr>
              <a:t> </a:t>
            </a:r>
            <a:r>
              <a:rPr lang="de-DE" altLang="da-DK" dirty="0" err="1">
                <a:latin typeface="Calibri" panose="020F0502020204030204" pitchFamily="34" charset="0"/>
              </a:rPr>
              <a:t>opløseligt</a:t>
            </a:r>
            <a:endParaRPr lang="de-DE" altLang="da-D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d 2" descr="C:\Users\ag\Desktop\IMG_0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7423" r="28804" b="21397"/>
          <a:stretch>
            <a:fillRect/>
          </a:stretch>
        </p:blipFill>
        <p:spPr bwMode="auto">
          <a:xfrm>
            <a:off x="677334" y="2842985"/>
            <a:ext cx="2016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6"/>
          <p:cNvSpPr/>
          <p:nvPr/>
        </p:nvSpPr>
        <p:spPr>
          <a:xfrm>
            <a:off x="2887209" y="3778816"/>
            <a:ext cx="18002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extfeld 7"/>
          <p:cNvSpPr txBox="1">
            <a:spLocks noChangeArrowheads="1"/>
          </p:cNvSpPr>
          <p:nvPr/>
        </p:nvSpPr>
        <p:spPr bwMode="auto">
          <a:xfrm>
            <a:off x="2996746" y="3263672"/>
            <a:ext cx="158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de-DE" altLang="da-DK" sz="2000" dirty="0">
                <a:latin typeface="Calibri" panose="020F0502020204030204" pitchFamily="34" charset="0"/>
              </a:rPr>
              <a:t>10 ml H</a:t>
            </a:r>
            <a:r>
              <a:rPr lang="de-DE" altLang="da-DK" sz="2000" baseline="-25000" dirty="0">
                <a:latin typeface="Calibri" panose="020F0502020204030204" pitchFamily="34" charset="0"/>
              </a:rPr>
              <a:t>2</a:t>
            </a:r>
            <a:r>
              <a:rPr lang="de-DE" altLang="da-DK" sz="2000" dirty="0">
                <a:latin typeface="Calibri" panose="020F0502020204030204" pitchFamily="34" charset="0"/>
              </a:rPr>
              <a:t>O</a:t>
            </a:r>
            <a:r>
              <a:rPr lang="de-DE" altLang="da-DK" sz="2000" baseline="-25000" dirty="0">
                <a:latin typeface="Calibri" panose="020F0502020204030204" pitchFamily="34" charset="0"/>
              </a:rPr>
              <a:t>dest.</a:t>
            </a:r>
            <a:endParaRPr lang="de-DE" altLang="da-DK" sz="2000" dirty="0">
              <a:latin typeface="Calibri" panose="020F0502020204030204" pitchFamily="34" charset="0"/>
            </a:endParaRPr>
          </a:p>
        </p:txBody>
      </p:sp>
      <p:pic>
        <p:nvPicPr>
          <p:cNvPr id="7" name="Bild 3" descr="C:\Users\ag\Desktop\IMG_0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t="12247" r="30800" b="11209"/>
          <a:stretch>
            <a:fillRect/>
          </a:stretch>
        </p:blipFill>
        <p:spPr bwMode="auto">
          <a:xfrm>
            <a:off x="4881183" y="2828696"/>
            <a:ext cx="17287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979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218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Proceduren til produktion og nedbrydning af PLA</vt:lpstr>
      <vt:lpstr>2. Separationen af celler ved centrifugering </vt:lpstr>
      <vt:lpstr>3. Koncentrationen af mælkesyre ved destillering </vt:lpstr>
      <vt:lpstr>3. Destillation</vt:lpstr>
      <vt:lpstr>4. Polymesering af laktat</vt:lpstr>
      <vt:lpstr>PowerPoint-præsentation</vt:lpstr>
      <vt:lpstr>PowerPoint-præsentation</vt:lpstr>
      <vt:lpstr>PowerPoint-præsentation</vt:lpstr>
      <vt:lpstr>5. PLA-nedbrydning ved hydrolyse</vt:lpstr>
      <vt:lpstr>6. PLA-nedbrydning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Proceduren til PLA-produktionen og nebrydelighed</dc:title>
  <dc:creator>Anne Sofie Sølvkjær</dc:creator>
  <cp:lastModifiedBy>Lenovo Idea</cp:lastModifiedBy>
  <cp:revision>9</cp:revision>
  <dcterms:created xsi:type="dcterms:W3CDTF">2017-09-28T07:13:55Z</dcterms:created>
  <dcterms:modified xsi:type="dcterms:W3CDTF">2017-09-28T08:41:52Z</dcterms:modified>
</cp:coreProperties>
</file>