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>
        <p:scale>
          <a:sx n="50" d="100"/>
          <a:sy n="50" d="100"/>
        </p:scale>
        <p:origin x="1896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01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01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0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67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34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92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61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72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20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48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12D-50BD-485A-94DB-22DA3989C886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6FB-0596-4A83-A1BC-5407AD256A69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91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2212D-50BD-485A-94DB-22DA3989C886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AC6FB-0596-4A83-A1BC-5407AD256A69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24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FC8.mp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FC1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FC2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MFC3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MFC4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MFC5.mp4" TargetMode="Externa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FC6.mp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MFC7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Guide du </a:t>
            </a:r>
            <a:r>
              <a:rPr lang="de-DE" dirty="0" err="1"/>
              <a:t>professeur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/>
          <a:lstStyle/>
          <a:p>
            <a:r>
              <a:rPr lang="en-US" dirty="0"/>
              <a:t>Assemblage de la pile à combustible </a:t>
            </a:r>
            <a:r>
              <a:rPr lang="en-US" dirty="0" err="1"/>
              <a:t>microbienne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9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rmAutofit fontScale="90000"/>
          </a:bodyPr>
          <a:lstStyle/>
          <a:p>
            <a:r>
              <a:rPr lang="fr-FR" dirty="0"/>
              <a:t>Assemblage de la pile à combustible microbienne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88318" y="1688610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de-DE" sz="2400" dirty="0"/>
              <a:t>10. </a:t>
            </a:r>
            <a:r>
              <a:rPr lang="de-DE" sz="2400" dirty="0" err="1"/>
              <a:t>Mettre</a:t>
            </a:r>
            <a:r>
              <a:rPr lang="de-DE" sz="2400" dirty="0"/>
              <a:t> la </a:t>
            </a:r>
            <a:r>
              <a:rPr lang="de-DE" sz="2400" dirty="0" err="1"/>
              <a:t>plaque</a:t>
            </a:r>
            <a:r>
              <a:rPr lang="de-DE" sz="2400" dirty="0"/>
              <a:t> du dessus et  fermer la </a:t>
            </a:r>
            <a:r>
              <a:rPr lang="de-DE" sz="2400" dirty="0" err="1"/>
              <a:t>chambre</a:t>
            </a:r>
            <a:r>
              <a:rPr lang="de-DE" sz="2400" dirty="0"/>
              <a:t> </a:t>
            </a:r>
            <a:r>
              <a:rPr lang="de-DE" sz="2400" dirty="0" err="1"/>
              <a:t>avec</a:t>
            </a:r>
            <a:r>
              <a:rPr lang="de-DE" sz="2400" dirty="0"/>
              <a:t> </a:t>
            </a:r>
            <a:r>
              <a:rPr lang="de-DE" sz="2400" dirty="0" err="1"/>
              <a:t>les</a:t>
            </a:r>
            <a:r>
              <a:rPr lang="de-DE" sz="2400" dirty="0"/>
              <a:t> </a:t>
            </a:r>
            <a:r>
              <a:rPr lang="de-DE" sz="2400" dirty="0" err="1"/>
              <a:t>écrous</a:t>
            </a:r>
            <a:r>
              <a:rPr lang="de-DE" sz="2400" dirty="0"/>
              <a:t> </a:t>
            </a:r>
            <a:r>
              <a:rPr lang="de-DE" sz="2400" dirty="0" err="1"/>
              <a:t>papillons</a:t>
            </a:r>
            <a:r>
              <a:rPr lang="en-US" sz="2400" dirty="0"/>
              <a:t>.</a:t>
            </a:r>
            <a:endParaRPr lang="de-DE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2" t="6369" r="30577" b="8311"/>
          <a:stretch/>
        </p:blipFill>
        <p:spPr>
          <a:xfrm>
            <a:off x="4934694" y="1705750"/>
            <a:ext cx="3384376" cy="4104456"/>
          </a:xfrm>
          <a:prstGeom prst="rect">
            <a:avLst/>
          </a:prstGeom>
        </p:spPr>
      </p:pic>
      <p:pic>
        <p:nvPicPr>
          <p:cNvPr id="6" name="Picture 3" descr="E:\Kamera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653136"/>
            <a:ext cx="1189037" cy="145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20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Matériel</a:t>
            </a:r>
            <a:r>
              <a:rPr lang="de-DE" dirty="0"/>
              <a:t> / Pièces de </a:t>
            </a:r>
            <a:r>
              <a:rPr lang="de-DE" dirty="0" err="1"/>
              <a:t>construction</a:t>
            </a:r>
            <a:endParaRPr lang="de-DE" dirty="0"/>
          </a:p>
        </p:txBody>
      </p:sp>
      <p:grpSp>
        <p:nvGrpSpPr>
          <p:cNvPr id="48" name="Gruppieren 47"/>
          <p:cNvGrpSpPr/>
          <p:nvPr/>
        </p:nvGrpSpPr>
        <p:grpSpPr>
          <a:xfrm>
            <a:off x="323528" y="1004152"/>
            <a:ext cx="8679652" cy="5589012"/>
            <a:chOff x="323528" y="1004152"/>
            <a:chExt cx="8679652" cy="5526343"/>
          </a:xfrm>
        </p:grpSpPr>
        <p:grpSp>
          <p:nvGrpSpPr>
            <p:cNvPr id="45" name="Gruppieren 44"/>
            <p:cNvGrpSpPr/>
            <p:nvPr/>
          </p:nvGrpSpPr>
          <p:grpSpPr>
            <a:xfrm>
              <a:off x="323528" y="1004152"/>
              <a:ext cx="8679652" cy="5526343"/>
              <a:chOff x="323528" y="1004152"/>
              <a:chExt cx="8679652" cy="5526343"/>
            </a:xfrm>
          </p:grpSpPr>
          <p:sp>
            <p:nvSpPr>
              <p:cNvPr id="3" name="Textfeld 2"/>
              <p:cNvSpPr txBox="1"/>
              <p:nvPr/>
            </p:nvSpPr>
            <p:spPr>
              <a:xfrm>
                <a:off x="755576" y="6165304"/>
                <a:ext cx="7467622" cy="36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* La </a:t>
                </a:r>
                <a:r>
                  <a:rPr lang="de-DE" dirty="0" err="1"/>
                  <a:t>membrane</a:t>
                </a:r>
                <a:r>
                  <a:rPr lang="de-DE" dirty="0"/>
                  <a:t> </a:t>
                </a:r>
                <a:r>
                  <a:rPr lang="de-DE" dirty="0" err="1"/>
                  <a:t>cationique</a:t>
                </a:r>
                <a:r>
                  <a:rPr lang="de-DE" dirty="0"/>
                  <a:t> </a:t>
                </a:r>
                <a:r>
                  <a:rPr lang="de-DE" dirty="0" err="1"/>
                  <a:t>est</a:t>
                </a:r>
                <a:r>
                  <a:rPr lang="de-DE" dirty="0"/>
                  <a:t> </a:t>
                </a:r>
                <a:r>
                  <a:rPr lang="de-DE" dirty="0" err="1"/>
                  <a:t>supposée</a:t>
                </a:r>
                <a:r>
                  <a:rPr lang="de-DE" dirty="0"/>
                  <a:t> </a:t>
                </a:r>
                <a:r>
                  <a:rPr lang="de-DE" dirty="0" err="1"/>
                  <a:t>etre</a:t>
                </a:r>
                <a:r>
                  <a:rPr lang="de-DE" dirty="0"/>
                  <a:t> </a:t>
                </a:r>
                <a:r>
                  <a:rPr lang="de-DE" dirty="0" err="1"/>
                  <a:t>trempée</a:t>
                </a:r>
                <a:r>
                  <a:rPr lang="de-DE" dirty="0"/>
                  <a:t> </a:t>
                </a:r>
                <a:r>
                  <a:rPr lang="de-DE" dirty="0" err="1"/>
                  <a:t>dans</a:t>
                </a:r>
                <a:r>
                  <a:rPr lang="de-DE" dirty="0"/>
                  <a:t> </a:t>
                </a:r>
                <a:r>
                  <a:rPr lang="de-DE" dirty="0" err="1"/>
                  <a:t>l‘eau</a:t>
                </a:r>
                <a:r>
                  <a:rPr lang="de-DE" dirty="0"/>
                  <a:t> </a:t>
                </a:r>
                <a:r>
                  <a:rPr lang="de-DE" dirty="0" err="1"/>
                  <a:t>toute</a:t>
                </a:r>
                <a:r>
                  <a:rPr lang="de-DE" dirty="0"/>
                  <a:t> la </a:t>
                </a:r>
                <a:r>
                  <a:rPr lang="de-DE" dirty="0" err="1"/>
                  <a:t>nuit</a:t>
                </a:r>
                <a:endParaRPr lang="de-DE" dirty="0"/>
              </a:p>
            </p:txBody>
          </p:sp>
          <p:pic>
            <p:nvPicPr>
              <p:cNvPr id="5" name="Grafik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13"/>
              <a:stretch/>
            </p:blipFill>
            <p:spPr>
              <a:xfrm>
                <a:off x="323528" y="1196752"/>
                <a:ext cx="6350000" cy="4577214"/>
              </a:xfrm>
              <a:prstGeom prst="rect">
                <a:avLst/>
              </a:prstGeom>
            </p:spPr>
          </p:pic>
          <p:sp>
            <p:nvSpPr>
              <p:cNvPr id="6" name="Textfeld 5"/>
              <p:cNvSpPr txBox="1"/>
              <p:nvPr/>
            </p:nvSpPr>
            <p:spPr>
              <a:xfrm>
                <a:off x="1080321" y="1699113"/>
                <a:ext cx="1126142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err="1"/>
                  <a:t>Voltmètre</a:t>
                </a:r>
                <a:endParaRPr lang="de-DE" dirty="0"/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3131840" y="1004152"/>
                <a:ext cx="1973297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Joints </a:t>
                </a:r>
                <a:r>
                  <a:rPr lang="en-US" dirty="0" err="1"/>
                  <a:t>en</a:t>
                </a:r>
                <a:r>
                  <a:rPr lang="en-US" dirty="0"/>
                  <a:t> </a:t>
                </a:r>
                <a:r>
                  <a:rPr lang="en-US" dirty="0" err="1"/>
                  <a:t>néoprène</a:t>
                </a:r>
                <a:endParaRPr lang="en-US" dirty="0"/>
              </a:p>
            </p:txBody>
          </p:sp>
          <p:cxnSp>
            <p:nvCxnSpPr>
              <p:cNvPr id="9" name="Gerade Verbindung 8"/>
              <p:cNvCxnSpPr/>
              <p:nvPr/>
            </p:nvCxnSpPr>
            <p:spPr>
              <a:xfrm>
                <a:off x="4046353" y="1373484"/>
                <a:ext cx="165607" cy="3256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feld 9"/>
              <p:cNvSpPr txBox="1"/>
              <p:nvPr/>
            </p:nvSpPr>
            <p:spPr>
              <a:xfrm>
                <a:off x="6588224" y="1699113"/>
                <a:ext cx="2414956" cy="63908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de-DE" dirty="0"/>
                  <a:t>Chambre à </a:t>
                </a:r>
                <a:r>
                  <a:rPr lang="de-DE" dirty="0" err="1"/>
                  <a:t>combustion</a:t>
                </a:r>
                <a:r>
                  <a:rPr lang="de-DE" dirty="0"/>
                  <a:t> </a:t>
                </a:r>
              </a:p>
              <a:p>
                <a:r>
                  <a:rPr lang="de-DE" dirty="0"/>
                  <a:t>des </a:t>
                </a:r>
                <a:r>
                  <a:rPr lang="de-DE" dirty="0" err="1"/>
                  <a:t>cellules</a:t>
                </a:r>
                <a:endParaRPr lang="de-DE" dirty="0"/>
              </a:p>
            </p:txBody>
          </p:sp>
          <p:cxnSp>
            <p:nvCxnSpPr>
              <p:cNvPr id="11" name="Gerade Verbindung 10"/>
              <p:cNvCxnSpPr/>
              <p:nvPr/>
            </p:nvCxnSpPr>
            <p:spPr>
              <a:xfrm flipH="1">
                <a:off x="6012160" y="1883779"/>
                <a:ext cx="578564" cy="1628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feld 12"/>
              <p:cNvSpPr txBox="1"/>
              <p:nvPr/>
            </p:nvSpPr>
            <p:spPr>
              <a:xfrm>
                <a:off x="6301442" y="2800229"/>
                <a:ext cx="694421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de-DE" dirty="0" err="1"/>
                  <a:t>pince</a:t>
                </a:r>
                <a:endParaRPr lang="de-DE" dirty="0"/>
              </a:p>
            </p:txBody>
          </p:sp>
          <p:cxnSp>
            <p:nvCxnSpPr>
              <p:cNvPr id="14" name="Gerade Verbindung 13"/>
              <p:cNvCxnSpPr>
                <a:stCxn id="13" idx="1"/>
              </p:cNvCxnSpPr>
              <p:nvPr/>
            </p:nvCxnSpPr>
            <p:spPr>
              <a:xfrm flipH="1">
                <a:off x="5724128" y="2982825"/>
                <a:ext cx="577314" cy="289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feld 14"/>
              <p:cNvSpPr txBox="1"/>
              <p:nvPr/>
            </p:nvSpPr>
            <p:spPr>
              <a:xfrm>
                <a:off x="6590724" y="3879846"/>
                <a:ext cx="955711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de-DE" dirty="0"/>
                  <a:t>Dessous</a:t>
                </a:r>
              </a:p>
            </p:txBody>
          </p:sp>
          <p:cxnSp>
            <p:nvCxnSpPr>
              <p:cNvPr id="16" name="Gerade Verbindung 15"/>
              <p:cNvCxnSpPr>
                <a:stCxn id="15" idx="1"/>
              </p:cNvCxnSpPr>
              <p:nvPr/>
            </p:nvCxnSpPr>
            <p:spPr>
              <a:xfrm flipH="1">
                <a:off x="6014660" y="4062442"/>
                <a:ext cx="576064" cy="207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feld 16"/>
              <p:cNvSpPr txBox="1"/>
              <p:nvPr/>
            </p:nvSpPr>
            <p:spPr>
              <a:xfrm>
                <a:off x="6588223" y="4662535"/>
                <a:ext cx="813043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de-DE" dirty="0"/>
                  <a:t>dessus</a:t>
                </a:r>
              </a:p>
            </p:txBody>
          </p:sp>
          <p:cxnSp>
            <p:nvCxnSpPr>
              <p:cNvPr id="18" name="Gerade Verbindung 17"/>
              <p:cNvCxnSpPr>
                <a:stCxn id="17" idx="1"/>
              </p:cNvCxnSpPr>
              <p:nvPr/>
            </p:nvCxnSpPr>
            <p:spPr>
              <a:xfrm flipH="1">
                <a:off x="6014661" y="4845130"/>
                <a:ext cx="573562" cy="207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feld 18"/>
              <p:cNvSpPr txBox="1"/>
              <p:nvPr/>
            </p:nvSpPr>
            <p:spPr>
              <a:xfrm>
                <a:off x="4129156" y="5589300"/>
                <a:ext cx="3146374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de-DE" dirty="0" err="1"/>
                  <a:t>Électrodes</a:t>
                </a:r>
                <a:r>
                  <a:rPr lang="de-DE" dirty="0"/>
                  <a:t> en </a:t>
                </a:r>
                <a:r>
                  <a:rPr lang="de-DE" dirty="0" err="1"/>
                  <a:t>fibre</a:t>
                </a:r>
                <a:r>
                  <a:rPr lang="de-DE" dirty="0"/>
                  <a:t> de </a:t>
                </a:r>
                <a:r>
                  <a:rPr lang="de-DE" dirty="0" err="1"/>
                  <a:t>carbone</a:t>
                </a:r>
                <a:endParaRPr lang="de-DE" dirty="0"/>
              </a:p>
            </p:txBody>
          </p:sp>
          <p:cxnSp>
            <p:nvCxnSpPr>
              <p:cNvPr id="20" name="Gerade Verbindung 19"/>
              <p:cNvCxnSpPr/>
              <p:nvPr/>
            </p:nvCxnSpPr>
            <p:spPr>
              <a:xfrm flipH="1" flipV="1">
                <a:off x="4781444" y="5085184"/>
                <a:ext cx="289282" cy="48120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feld 21"/>
              <p:cNvSpPr txBox="1"/>
              <p:nvPr/>
            </p:nvSpPr>
            <p:spPr>
              <a:xfrm>
                <a:off x="2442997" y="5589459"/>
                <a:ext cx="705642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dirty="0"/>
                  <a:t>tissus</a:t>
                </a:r>
              </a:p>
            </p:txBody>
          </p:sp>
          <p:cxnSp>
            <p:nvCxnSpPr>
              <p:cNvPr id="23" name="Gerade Verbindung 22"/>
              <p:cNvCxnSpPr/>
              <p:nvPr/>
            </p:nvCxnSpPr>
            <p:spPr>
              <a:xfrm flipH="1">
                <a:off x="3531400" y="5085184"/>
                <a:ext cx="514953" cy="4726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Textfeld 24"/>
              <p:cNvSpPr txBox="1"/>
              <p:nvPr/>
            </p:nvSpPr>
            <p:spPr>
              <a:xfrm>
                <a:off x="5324547" y="1004152"/>
                <a:ext cx="726481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de-DE" dirty="0" err="1"/>
                  <a:t>visses</a:t>
                </a:r>
                <a:endParaRPr lang="de-DE" dirty="0"/>
              </a:p>
            </p:txBody>
          </p:sp>
          <p:cxnSp>
            <p:nvCxnSpPr>
              <p:cNvPr id="26" name="Gerade Verbindung 25"/>
              <p:cNvCxnSpPr>
                <a:stCxn id="25" idx="2"/>
              </p:cNvCxnSpPr>
              <p:nvPr/>
            </p:nvCxnSpPr>
            <p:spPr>
              <a:xfrm flipH="1">
                <a:off x="5163586" y="1373484"/>
                <a:ext cx="524202" cy="37532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Textfeld 29"/>
              <p:cNvSpPr txBox="1"/>
              <p:nvPr/>
            </p:nvSpPr>
            <p:spPr>
              <a:xfrm>
                <a:off x="6113196" y="3272424"/>
                <a:ext cx="2671217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DE" dirty="0"/>
                  <a:t>Membrane </a:t>
                </a:r>
                <a:r>
                  <a:rPr lang="de-DE" dirty="0" err="1"/>
                  <a:t>cationique</a:t>
                </a:r>
                <a:endParaRPr lang="de-DE" dirty="0"/>
              </a:p>
            </p:txBody>
          </p:sp>
          <p:cxnSp>
            <p:nvCxnSpPr>
              <p:cNvPr id="31" name="Gerade Verbindung 30"/>
              <p:cNvCxnSpPr>
                <a:cxnSpLocks/>
                <a:stCxn id="30" idx="1"/>
              </p:cNvCxnSpPr>
              <p:nvPr/>
            </p:nvCxnSpPr>
            <p:spPr>
              <a:xfrm flipH="1">
                <a:off x="4666458" y="3455019"/>
                <a:ext cx="1446738" cy="4466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Textfeld 39"/>
              <p:cNvSpPr txBox="1"/>
              <p:nvPr/>
            </p:nvSpPr>
            <p:spPr>
              <a:xfrm>
                <a:off x="2828607" y="3089828"/>
                <a:ext cx="1700658" cy="3651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/>
                  <a:t>Ecrous papillons</a:t>
                </a:r>
              </a:p>
            </p:txBody>
          </p:sp>
          <p:cxnSp>
            <p:nvCxnSpPr>
              <p:cNvPr id="44" name="Gerade Verbindung 43"/>
              <p:cNvCxnSpPr>
                <a:stCxn id="40" idx="2"/>
              </p:cNvCxnSpPr>
              <p:nvPr/>
            </p:nvCxnSpPr>
            <p:spPr>
              <a:xfrm>
                <a:off x="3678936" y="3455019"/>
                <a:ext cx="36060" cy="18880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Gerade Verbindung 46"/>
            <p:cNvCxnSpPr>
              <a:stCxn id="6" idx="2"/>
            </p:cNvCxnSpPr>
            <p:nvPr/>
          </p:nvCxnSpPr>
          <p:spPr>
            <a:xfrm flipH="1">
              <a:off x="1475662" y="2064304"/>
              <a:ext cx="167730" cy="2125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195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2723"/>
            <a:ext cx="8928992" cy="706090"/>
          </a:xfrm>
        </p:spPr>
        <p:txBody>
          <a:bodyPr>
            <a:normAutofit fontScale="90000"/>
          </a:bodyPr>
          <a:lstStyle/>
          <a:p>
            <a:r>
              <a:rPr lang="de-DE" dirty="0"/>
              <a:t>Assemblage de la </a:t>
            </a:r>
            <a:r>
              <a:rPr lang="de-DE" dirty="0" err="1"/>
              <a:t>pile</a:t>
            </a:r>
            <a:r>
              <a:rPr lang="de-DE" dirty="0"/>
              <a:t> à </a:t>
            </a:r>
            <a:r>
              <a:rPr lang="de-DE" dirty="0" err="1"/>
              <a:t>combustible</a:t>
            </a:r>
            <a:r>
              <a:rPr lang="de-DE" dirty="0"/>
              <a:t> </a:t>
            </a:r>
            <a:r>
              <a:rPr lang="de-DE" dirty="0" err="1"/>
              <a:t>microbienne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434938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/>
            <a:r>
              <a:rPr lang="de-DE" sz="2800" dirty="0"/>
              <a:t>1. 	</a:t>
            </a:r>
            <a:r>
              <a:rPr lang="de-DE" sz="2800" dirty="0" err="1"/>
              <a:t>Mettre</a:t>
            </a:r>
            <a:r>
              <a:rPr lang="de-DE" sz="2800" dirty="0"/>
              <a:t> </a:t>
            </a:r>
            <a:r>
              <a:rPr lang="de-DE" sz="2800" dirty="0" err="1"/>
              <a:t>les</a:t>
            </a:r>
            <a:r>
              <a:rPr lang="de-DE" sz="2800" dirty="0"/>
              <a:t> 4 </a:t>
            </a:r>
            <a:r>
              <a:rPr lang="de-DE" sz="2800" dirty="0" err="1"/>
              <a:t>visses</a:t>
            </a:r>
            <a:r>
              <a:rPr lang="de-DE" sz="2800" dirty="0"/>
              <a:t> par le </a:t>
            </a:r>
            <a:r>
              <a:rPr lang="de-DE" sz="2800" dirty="0" err="1"/>
              <a:t>dessous</a:t>
            </a:r>
            <a:r>
              <a:rPr lang="de-DE" sz="2800" dirty="0"/>
              <a:t> de la </a:t>
            </a:r>
            <a:r>
              <a:rPr lang="de-DE" sz="2800" dirty="0" err="1"/>
              <a:t>plaque</a:t>
            </a:r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9" t="13544" r="31396" b="14666"/>
          <a:stretch/>
        </p:blipFill>
        <p:spPr>
          <a:xfrm>
            <a:off x="4067944" y="1484784"/>
            <a:ext cx="3456384" cy="3816424"/>
          </a:xfrm>
          <a:prstGeom prst="rect">
            <a:avLst/>
          </a:prstGeom>
        </p:spPr>
      </p:pic>
      <p:pic>
        <p:nvPicPr>
          <p:cNvPr id="1027" name="Picture 3" descr="E:\Kamera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869160"/>
            <a:ext cx="1189037" cy="145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422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06090"/>
          </a:xfrm>
        </p:spPr>
        <p:txBody>
          <a:bodyPr>
            <a:noAutofit/>
          </a:bodyPr>
          <a:lstStyle/>
          <a:p>
            <a:r>
              <a:rPr lang="fr-FR" sz="3600" dirty="0"/>
              <a:t>Assemblage de la pile à combustible microbienne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270541" y="1087189"/>
            <a:ext cx="44142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pPr marL="536575" indent="-536575"/>
            <a:r>
              <a:rPr lang="de-DE" sz="2400" dirty="0"/>
              <a:t>2.1. 	</a:t>
            </a:r>
            <a:r>
              <a:rPr lang="de-DE" sz="2400" dirty="0" err="1"/>
              <a:t>Mettre</a:t>
            </a:r>
            <a:r>
              <a:rPr lang="de-DE" sz="2400" dirty="0"/>
              <a:t> </a:t>
            </a:r>
            <a:r>
              <a:rPr lang="de-DE" sz="2400" dirty="0" err="1"/>
              <a:t>l‘électrode</a:t>
            </a:r>
            <a:r>
              <a:rPr lang="de-DE" sz="2400" dirty="0"/>
              <a:t> en </a:t>
            </a:r>
            <a:r>
              <a:rPr lang="de-DE" sz="2400" dirty="0" err="1"/>
              <a:t>fibre</a:t>
            </a:r>
            <a:r>
              <a:rPr lang="de-DE" sz="2400" dirty="0"/>
              <a:t> de </a:t>
            </a:r>
            <a:r>
              <a:rPr lang="de-DE" sz="2400" dirty="0" err="1"/>
              <a:t>carbone</a:t>
            </a:r>
            <a:r>
              <a:rPr lang="de-DE" sz="2400" dirty="0"/>
              <a:t> </a:t>
            </a:r>
            <a:r>
              <a:rPr lang="de-DE" sz="2400" dirty="0" err="1"/>
              <a:t>dans</a:t>
            </a:r>
            <a:r>
              <a:rPr lang="de-DE" sz="2400" dirty="0"/>
              <a:t> la </a:t>
            </a:r>
            <a:r>
              <a:rPr lang="de-DE" sz="2400" dirty="0" err="1"/>
              <a:t>pile</a:t>
            </a:r>
            <a:r>
              <a:rPr lang="de-DE" sz="2400" dirty="0"/>
              <a:t> à </a:t>
            </a:r>
            <a:r>
              <a:rPr lang="de-DE" sz="2400" dirty="0" err="1"/>
              <a:t>combustible</a:t>
            </a:r>
            <a:endParaRPr lang="de-DE" sz="2400" dirty="0"/>
          </a:p>
          <a:p>
            <a:pPr marL="536575" indent="-536575"/>
            <a:endParaRPr lang="de-DE" sz="2400" dirty="0"/>
          </a:p>
          <a:p>
            <a:pPr marL="536575" indent="-536575"/>
            <a:r>
              <a:rPr lang="de-DE" sz="2400" dirty="0"/>
              <a:t>2.2 	A </a:t>
            </a:r>
            <a:r>
              <a:rPr lang="de-DE" sz="2400" dirty="0" err="1"/>
              <a:t>l‘aide</a:t>
            </a:r>
            <a:r>
              <a:rPr lang="de-DE" sz="2400" dirty="0"/>
              <a:t> des </a:t>
            </a:r>
            <a:r>
              <a:rPr lang="de-DE" sz="2400" dirty="0" err="1"/>
              <a:t>pince</a:t>
            </a:r>
            <a:r>
              <a:rPr lang="de-DE" sz="2400" dirty="0"/>
              <a:t>, </a:t>
            </a:r>
            <a:r>
              <a:rPr lang="de-DE" sz="2400" dirty="0" err="1"/>
              <a:t>tirer</a:t>
            </a:r>
            <a:r>
              <a:rPr lang="de-DE" sz="2400" dirty="0"/>
              <a:t> la </a:t>
            </a:r>
            <a:r>
              <a:rPr lang="de-DE" sz="2400" dirty="0" err="1"/>
              <a:t>languette</a:t>
            </a:r>
            <a:r>
              <a:rPr lang="de-DE" sz="2400" dirty="0"/>
              <a:t> de </a:t>
            </a:r>
            <a:r>
              <a:rPr lang="de-DE" sz="2400" dirty="0" err="1"/>
              <a:t>fibre</a:t>
            </a:r>
            <a:r>
              <a:rPr lang="de-DE" sz="2400" dirty="0"/>
              <a:t> de </a:t>
            </a:r>
            <a:r>
              <a:rPr lang="de-DE" sz="2400" dirty="0" err="1"/>
              <a:t>carbone</a:t>
            </a:r>
            <a:r>
              <a:rPr lang="de-DE" sz="2400" dirty="0"/>
              <a:t> à travers </a:t>
            </a:r>
            <a:r>
              <a:rPr lang="de-DE" sz="2400" dirty="0" err="1"/>
              <a:t>une</a:t>
            </a:r>
            <a:r>
              <a:rPr lang="de-DE" sz="2400" dirty="0"/>
              <a:t> des </a:t>
            </a:r>
            <a:r>
              <a:rPr lang="de-DE" sz="2400" dirty="0" err="1"/>
              <a:t>ouvetures</a:t>
            </a:r>
            <a:r>
              <a:rPr lang="de-DE" sz="2400" dirty="0"/>
              <a:t> de la </a:t>
            </a:r>
            <a:r>
              <a:rPr lang="de-DE" sz="2400" dirty="0" err="1"/>
              <a:t>chambre</a:t>
            </a:r>
            <a:r>
              <a:rPr lang="de-DE" sz="2400" dirty="0"/>
              <a:t> de la </a:t>
            </a:r>
            <a:r>
              <a:rPr lang="de-DE" sz="2400" dirty="0" err="1"/>
              <a:t>pile</a:t>
            </a:r>
            <a:r>
              <a:rPr lang="de-DE" sz="2400" dirty="0"/>
              <a:t> à </a:t>
            </a:r>
            <a:r>
              <a:rPr lang="de-DE" sz="2400" dirty="0" err="1"/>
              <a:t>combustible</a:t>
            </a:r>
            <a:r>
              <a:rPr lang="de-DE" sz="2400" dirty="0"/>
              <a:t>. </a:t>
            </a:r>
          </a:p>
          <a:p>
            <a:pPr marL="536575" indent="-536575"/>
            <a:r>
              <a:rPr lang="de-DE" sz="2400" dirty="0">
                <a:solidFill>
                  <a:srgbClr val="FF0000"/>
                </a:solidFill>
              </a:rPr>
              <a:t>Remarque : faire </a:t>
            </a:r>
            <a:r>
              <a:rPr lang="de-DE" sz="2400" dirty="0" err="1">
                <a:solidFill>
                  <a:srgbClr val="FF0000"/>
                </a:solidFill>
              </a:rPr>
              <a:t>attention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que</a:t>
            </a:r>
            <a:r>
              <a:rPr lang="de-DE" sz="2400" dirty="0">
                <a:solidFill>
                  <a:srgbClr val="FF0000"/>
                </a:solidFill>
              </a:rPr>
              <a:t> le </a:t>
            </a:r>
            <a:r>
              <a:rPr lang="de-DE" sz="2400" dirty="0" err="1">
                <a:solidFill>
                  <a:srgbClr val="FF0000"/>
                </a:solidFill>
              </a:rPr>
              <a:t>bout</a:t>
            </a:r>
            <a:r>
              <a:rPr lang="de-DE" sz="2400" dirty="0">
                <a:solidFill>
                  <a:srgbClr val="FF0000"/>
                </a:solidFill>
              </a:rPr>
              <a:t> de </a:t>
            </a:r>
            <a:r>
              <a:rPr lang="de-DE" sz="2400" dirty="0" err="1">
                <a:solidFill>
                  <a:srgbClr val="FF0000"/>
                </a:solidFill>
              </a:rPr>
              <a:t>fibre</a:t>
            </a:r>
            <a:r>
              <a:rPr lang="de-DE" sz="2400" dirty="0">
                <a:solidFill>
                  <a:srgbClr val="FF0000"/>
                </a:solidFill>
              </a:rPr>
              <a:t> de </a:t>
            </a:r>
            <a:r>
              <a:rPr lang="de-DE" sz="2400" dirty="0" err="1">
                <a:solidFill>
                  <a:srgbClr val="FF0000"/>
                </a:solidFill>
              </a:rPr>
              <a:t>carbone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dépasse</a:t>
            </a:r>
            <a:r>
              <a:rPr lang="de-DE" sz="2400" dirty="0">
                <a:solidFill>
                  <a:srgbClr val="FF0000"/>
                </a:solidFill>
              </a:rPr>
              <a:t> d‘1 cm de </a:t>
            </a:r>
            <a:r>
              <a:rPr lang="de-DE" sz="2400" dirty="0" err="1">
                <a:solidFill>
                  <a:srgbClr val="FF0000"/>
                </a:solidFill>
              </a:rPr>
              <a:t>l‘ouverture</a:t>
            </a:r>
            <a:r>
              <a:rPr lang="de-DE" sz="2400" dirty="0">
                <a:solidFill>
                  <a:srgbClr val="FF0000"/>
                </a:solidFill>
              </a:rPr>
              <a:t>, </a:t>
            </a:r>
            <a:r>
              <a:rPr lang="de-DE" sz="2400" dirty="0" err="1">
                <a:solidFill>
                  <a:srgbClr val="FF0000"/>
                </a:solidFill>
              </a:rPr>
              <a:t>afin</a:t>
            </a:r>
            <a:r>
              <a:rPr lang="de-DE" sz="2400" dirty="0">
                <a:solidFill>
                  <a:srgbClr val="FF0000"/>
                </a:solidFill>
              </a:rPr>
              <a:t> de </a:t>
            </a:r>
            <a:r>
              <a:rPr lang="de-DE" sz="2400" dirty="0" err="1">
                <a:solidFill>
                  <a:srgbClr val="FF0000"/>
                </a:solidFill>
              </a:rPr>
              <a:t>pouvoir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attacher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les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cables</a:t>
            </a:r>
            <a:r>
              <a:rPr lang="de-DE" sz="24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Rechteck 3"/>
          <p:cNvSpPr/>
          <p:nvPr/>
        </p:nvSpPr>
        <p:spPr>
          <a:xfrm>
            <a:off x="270542" y="856357"/>
            <a:ext cx="6239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2. Installation de </a:t>
            </a:r>
            <a:r>
              <a:rPr lang="de-DE" sz="2400" dirty="0" err="1"/>
              <a:t>l‘électrode</a:t>
            </a:r>
            <a:r>
              <a:rPr lang="de-DE" sz="2400" dirty="0"/>
              <a:t> en </a:t>
            </a:r>
            <a:r>
              <a:rPr lang="de-DE" sz="2400" dirty="0" err="1"/>
              <a:t>fibre</a:t>
            </a:r>
            <a:r>
              <a:rPr lang="de-DE" sz="2400" dirty="0"/>
              <a:t> de </a:t>
            </a:r>
            <a:r>
              <a:rPr lang="de-DE" sz="2400" dirty="0" err="1"/>
              <a:t>carbone</a:t>
            </a:r>
            <a:r>
              <a:rPr lang="de-DE" sz="2400" dirty="0"/>
              <a:t>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7" t="22296" r="11414" b="18642"/>
          <a:stretch/>
        </p:blipFill>
        <p:spPr>
          <a:xfrm>
            <a:off x="5767332" y="1412776"/>
            <a:ext cx="2765107" cy="3456384"/>
          </a:xfrm>
          <a:prstGeom prst="rect">
            <a:avLst/>
          </a:prstGeom>
        </p:spPr>
      </p:pic>
      <p:sp>
        <p:nvSpPr>
          <p:cNvPr id="6" name="Geschweifte Klammer rechts 5"/>
          <p:cNvSpPr/>
          <p:nvPr/>
        </p:nvSpPr>
        <p:spPr>
          <a:xfrm>
            <a:off x="6732240" y="1556792"/>
            <a:ext cx="144016" cy="2880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020272" y="1484784"/>
            <a:ext cx="18531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La </a:t>
            </a:r>
            <a:r>
              <a:rPr lang="de-DE" dirty="0" err="1"/>
              <a:t>languette</a:t>
            </a:r>
            <a:r>
              <a:rPr lang="de-DE" dirty="0"/>
              <a:t> (</a:t>
            </a:r>
            <a:r>
              <a:rPr lang="de-DE" dirty="0" err="1"/>
              <a:t>bout</a:t>
            </a:r>
            <a:r>
              <a:rPr lang="de-DE" dirty="0"/>
              <a:t>)</a:t>
            </a:r>
          </a:p>
        </p:txBody>
      </p:sp>
      <p:pic>
        <p:nvPicPr>
          <p:cNvPr id="9" name="Picture 3" descr="E:\Kamera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941168"/>
            <a:ext cx="1189037" cy="145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3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1"/>
            <a:ext cx="8928992" cy="1140509"/>
          </a:xfrm>
        </p:spPr>
        <p:txBody>
          <a:bodyPr>
            <a:noAutofit/>
          </a:bodyPr>
          <a:lstStyle/>
          <a:p>
            <a:r>
              <a:rPr lang="fr-FR" sz="3600" dirty="0"/>
              <a:t>Assemblage de la pile à combustible microbienne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251520" y="1473165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/>
            <a:r>
              <a:rPr lang="de-DE" sz="2400" dirty="0"/>
              <a:t>2.3 	</a:t>
            </a:r>
            <a:r>
              <a:rPr lang="de-DE" sz="2400" dirty="0" err="1"/>
              <a:t>Mettre</a:t>
            </a:r>
            <a:r>
              <a:rPr lang="de-DE" sz="2400" dirty="0"/>
              <a:t> </a:t>
            </a:r>
            <a:r>
              <a:rPr lang="de-DE" sz="2400" dirty="0" err="1"/>
              <a:t>l‘électrode</a:t>
            </a:r>
            <a:r>
              <a:rPr lang="de-DE" sz="2400" dirty="0"/>
              <a:t> en </a:t>
            </a:r>
            <a:r>
              <a:rPr lang="de-DE" sz="2400" dirty="0" err="1"/>
              <a:t>fibre</a:t>
            </a:r>
            <a:r>
              <a:rPr lang="de-DE" sz="2400" dirty="0"/>
              <a:t> de </a:t>
            </a:r>
            <a:r>
              <a:rPr lang="de-DE" sz="2400" dirty="0" err="1"/>
              <a:t>carbone</a:t>
            </a:r>
            <a:r>
              <a:rPr lang="de-DE" sz="2400" dirty="0"/>
              <a:t> </a:t>
            </a:r>
            <a:r>
              <a:rPr lang="de-DE" sz="2400" dirty="0" err="1"/>
              <a:t>dans</a:t>
            </a:r>
            <a:r>
              <a:rPr lang="de-DE" sz="2400" dirty="0"/>
              <a:t> la </a:t>
            </a:r>
            <a:r>
              <a:rPr lang="de-DE" sz="2400" dirty="0" err="1"/>
              <a:t>pile</a:t>
            </a:r>
            <a:r>
              <a:rPr lang="de-DE" sz="2400" dirty="0"/>
              <a:t> à </a:t>
            </a:r>
            <a:r>
              <a:rPr lang="de-DE" sz="2400" dirty="0" err="1"/>
              <a:t>combustible</a:t>
            </a:r>
            <a:r>
              <a:rPr lang="de-DE" sz="2400" dirty="0"/>
              <a:t>. Avec </a:t>
            </a:r>
            <a:r>
              <a:rPr lang="de-DE" sz="2400" dirty="0" err="1"/>
              <a:t>également</a:t>
            </a:r>
            <a:r>
              <a:rPr lang="de-DE" sz="2400" dirty="0"/>
              <a:t> la </a:t>
            </a:r>
            <a:r>
              <a:rPr lang="de-DE" sz="2400" dirty="0" err="1"/>
              <a:t>languette</a:t>
            </a:r>
            <a:r>
              <a:rPr lang="de-DE" sz="2400" dirty="0"/>
              <a:t> </a:t>
            </a:r>
            <a:r>
              <a:rPr lang="de-DE" sz="2400" dirty="0" err="1"/>
              <a:t>qui</a:t>
            </a:r>
            <a:r>
              <a:rPr lang="de-DE" sz="2400" dirty="0"/>
              <a:t> </a:t>
            </a:r>
            <a:r>
              <a:rPr lang="de-DE" sz="2400" dirty="0" err="1"/>
              <a:t>dépasse</a:t>
            </a:r>
            <a:r>
              <a:rPr lang="de-DE" sz="2400" dirty="0"/>
              <a:t> </a:t>
            </a:r>
            <a:r>
              <a:rPr lang="de-DE" sz="2400" dirty="0" err="1"/>
              <a:t>mais</a:t>
            </a:r>
            <a:r>
              <a:rPr lang="de-DE" sz="2400" dirty="0"/>
              <a:t>  du </a:t>
            </a:r>
            <a:r>
              <a:rPr lang="de-DE" sz="2400" dirty="0" err="1"/>
              <a:t>coté</a:t>
            </a:r>
            <a:r>
              <a:rPr lang="de-DE" sz="2400" dirty="0"/>
              <a:t> </a:t>
            </a:r>
            <a:r>
              <a:rPr lang="de-DE" sz="2400" dirty="0" err="1"/>
              <a:t>court</a:t>
            </a:r>
            <a:r>
              <a:rPr lang="de-DE" sz="2400" dirty="0"/>
              <a:t>.</a:t>
            </a:r>
            <a:r>
              <a:rPr lang="en-US" sz="2400" dirty="0"/>
              <a:t> </a:t>
            </a:r>
            <a:endParaRPr lang="de-DE" dirty="0"/>
          </a:p>
        </p:txBody>
      </p:sp>
      <p:pic>
        <p:nvPicPr>
          <p:cNvPr id="1027" name="Picture 3" descr="F:\DCIM\186CANON\IMG_03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0" t="7240" r="25503" b="11670"/>
          <a:stretch/>
        </p:blipFill>
        <p:spPr bwMode="auto">
          <a:xfrm>
            <a:off x="3734798" y="1257140"/>
            <a:ext cx="36004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446558" y="4594046"/>
            <a:ext cx="10782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/>
              <a:t>Coté</a:t>
            </a:r>
            <a:r>
              <a:rPr lang="de-DE" dirty="0"/>
              <a:t> </a:t>
            </a:r>
            <a:r>
              <a:rPr lang="de-DE" dirty="0" err="1"/>
              <a:t>long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446558" y="1340015"/>
            <a:ext cx="11692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/>
              <a:t>Coté</a:t>
            </a:r>
            <a:r>
              <a:rPr lang="de-DE" dirty="0"/>
              <a:t> </a:t>
            </a:r>
            <a:r>
              <a:rPr lang="de-DE" dirty="0" err="1"/>
              <a:t>court</a:t>
            </a:r>
            <a:endParaRPr lang="de-DE" dirty="0"/>
          </a:p>
        </p:txBody>
      </p:sp>
      <p:sp>
        <p:nvSpPr>
          <p:cNvPr id="5" name="Geschweifte Klammer rechts 4"/>
          <p:cNvSpPr/>
          <p:nvPr/>
        </p:nvSpPr>
        <p:spPr>
          <a:xfrm>
            <a:off x="6912188" y="1429691"/>
            <a:ext cx="216024" cy="27744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eschweifte Klammer rechts 9"/>
          <p:cNvSpPr/>
          <p:nvPr/>
        </p:nvSpPr>
        <p:spPr>
          <a:xfrm>
            <a:off x="7022251" y="4545124"/>
            <a:ext cx="237633" cy="6480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3" descr="E:\Kamera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328" y="5193196"/>
            <a:ext cx="1189037" cy="145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1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65081"/>
            <a:ext cx="8928992" cy="706090"/>
          </a:xfrm>
        </p:spPr>
        <p:txBody>
          <a:bodyPr>
            <a:noAutofit/>
          </a:bodyPr>
          <a:lstStyle/>
          <a:p>
            <a:r>
              <a:rPr lang="fr-FR" sz="3600" dirty="0"/>
              <a:t>Assemblage de la pile à combustible microbienne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282937" y="1700808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/>
            <a:r>
              <a:rPr lang="de-DE" sz="2400" dirty="0"/>
              <a:t>3. 	</a:t>
            </a:r>
            <a:r>
              <a:rPr lang="en-US" sz="2400" dirty="0" err="1"/>
              <a:t>Mettre</a:t>
            </a:r>
            <a:r>
              <a:rPr lang="en-US" sz="2400" dirty="0"/>
              <a:t> le </a:t>
            </a:r>
            <a:r>
              <a:rPr lang="en-US" sz="2400" dirty="0" err="1"/>
              <a:t>tissus</a:t>
            </a:r>
            <a:r>
              <a:rPr lang="en-US" sz="2400" dirty="0"/>
              <a:t> sur le dessus de la </a:t>
            </a:r>
            <a:r>
              <a:rPr lang="en-US" sz="2400" dirty="0" err="1"/>
              <a:t>l’electrode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fibre</a:t>
            </a:r>
            <a:r>
              <a:rPr lang="en-US" sz="2400" dirty="0"/>
              <a:t> de </a:t>
            </a:r>
            <a:r>
              <a:rPr lang="en-US" sz="2400" dirty="0" err="1"/>
              <a:t>carbone</a:t>
            </a:r>
            <a:r>
              <a:rPr lang="en-US" sz="2400" dirty="0"/>
              <a:t>. 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 </a:t>
            </a:r>
          </a:p>
          <a:p>
            <a:pPr marL="363538" indent="-363538"/>
            <a:r>
              <a:rPr lang="de-DE" sz="2400" dirty="0"/>
              <a:t>4. 	</a:t>
            </a:r>
            <a:r>
              <a:rPr lang="en-US" sz="2400" dirty="0" err="1"/>
              <a:t>Mettre</a:t>
            </a:r>
            <a:r>
              <a:rPr lang="en-US" sz="2400" dirty="0"/>
              <a:t> le joint sur le dessus.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8036" r="44285" b="16249"/>
          <a:stretch/>
        </p:blipFill>
        <p:spPr>
          <a:xfrm>
            <a:off x="6222138" y="931936"/>
            <a:ext cx="2210893" cy="27789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5179" r="42913" b="5059"/>
          <a:stretch/>
        </p:blipFill>
        <p:spPr>
          <a:xfrm>
            <a:off x="5220072" y="4077072"/>
            <a:ext cx="2058455" cy="2547303"/>
          </a:xfrm>
          <a:prstGeom prst="rect">
            <a:avLst/>
          </a:prstGeom>
        </p:spPr>
      </p:pic>
      <p:pic>
        <p:nvPicPr>
          <p:cNvPr id="7" name="Picture 3" descr="E:\Kamera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941168"/>
            <a:ext cx="1189037" cy="145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84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1"/>
            <a:ext cx="8928992" cy="1105327"/>
          </a:xfrm>
        </p:spPr>
        <p:txBody>
          <a:bodyPr>
            <a:noAutofit/>
          </a:bodyPr>
          <a:lstStyle/>
          <a:p>
            <a:r>
              <a:rPr lang="fr-FR" sz="3600" dirty="0"/>
              <a:t>Assemblage de la pile à combustible microbienne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107504" y="1360801"/>
            <a:ext cx="64807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5"/>
            </a:pPr>
            <a:r>
              <a:rPr lang="de-DE" sz="2400" dirty="0" err="1"/>
              <a:t>Mettre</a:t>
            </a:r>
            <a:r>
              <a:rPr lang="de-DE" sz="2400" dirty="0"/>
              <a:t> la </a:t>
            </a:r>
            <a:r>
              <a:rPr lang="de-DE" sz="2400" dirty="0" err="1"/>
              <a:t>membrane</a:t>
            </a:r>
            <a:r>
              <a:rPr lang="de-DE" sz="2400" dirty="0"/>
              <a:t> </a:t>
            </a:r>
            <a:r>
              <a:rPr lang="de-DE" sz="2400" dirty="0" err="1"/>
              <a:t>cationique</a:t>
            </a:r>
            <a:r>
              <a:rPr lang="en-US" sz="2400" dirty="0"/>
              <a:t>, qui a </a:t>
            </a:r>
            <a:r>
              <a:rPr lang="en-US" sz="2400" dirty="0" err="1"/>
              <a:t>été</a:t>
            </a:r>
            <a:r>
              <a:rPr lang="en-US" sz="2400" dirty="0"/>
              <a:t> </a:t>
            </a:r>
            <a:r>
              <a:rPr lang="en-US" sz="2400" dirty="0" err="1"/>
              <a:t>trempée</a:t>
            </a:r>
            <a:r>
              <a:rPr lang="en-US" sz="2400" dirty="0"/>
              <a:t> </a:t>
            </a:r>
            <a:r>
              <a:rPr lang="en-US" sz="2400" dirty="0" err="1"/>
              <a:t>toute</a:t>
            </a:r>
            <a:r>
              <a:rPr lang="en-US" sz="2400" dirty="0"/>
              <a:t> la </a:t>
            </a:r>
            <a:r>
              <a:rPr lang="en-US" sz="2400" dirty="0" err="1"/>
              <a:t>nuit</a:t>
            </a:r>
            <a:r>
              <a:rPr lang="en-US" sz="2400" dirty="0"/>
              <a:t>, sur le joint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néoprène</a:t>
            </a:r>
            <a:r>
              <a:rPr lang="en-US" sz="2400" dirty="0"/>
              <a:t>.</a:t>
            </a:r>
          </a:p>
          <a:p>
            <a:pPr marL="457200" indent="-457200">
              <a:buAutoNum type="arabicPeriod" startAt="5"/>
            </a:pPr>
            <a:endParaRPr lang="en-US" sz="2400" dirty="0"/>
          </a:p>
          <a:p>
            <a:pPr marL="457200" indent="-457200">
              <a:buAutoNum type="arabicPeriod" startAt="5"/>
            </a:pPr>
            <a:endParaRPr lang="de-DE" sz="2400" dirty="0"/>
          </a:p>
          <a:p>
            <a:endParaRPr lang="de-DE" sz="2400" dirty="0"/>
          </a:p>
          <a:p>
            <a:pPr marL="363538" indent="-363538">
              <a:buAutoNum type="arabicPeriod" startAt="6"/>
            </a:pPr>
            <a:r>
              <a:rPr lang="en-US" sz="2400" dirty="0" err="1"/>
              <a:t>Mettre</a:t>
            </a:r>
            <a:r>
              <a:rPr lang="en-US" sz="2400" dirty="0"/>
              <a:t> un </a:t>
            </a:r>
            <a:r>
              <a:rPr lang="en-US" sz="2400" dirty="0" err="1"/>
              <a:t>autre</a:t>
            </a:r>
            <a:r>
              <a:rPr lang="en-US" sz="2400" dirty="0"/>
              <a:t> joint sur le dessus de la membrane </a:t>
            </a:r>
            <a:r>
              <a:rPr lang="en-US" sz="2400" dirty="0" err="1"/>
              <a:t>d’échange</a:t>
            </a:r>
            <a:r>
              <a:rPr lang="en-US" sz="2400" dirty="0"/>
              <a:t> </a:t>
            </a:r>
            <a:r>
              <a:rPr lang="en-US" sz="2400" dirty="0" err="1"/>
              <a:t>cationique</a:t>
            </a:r>
            <a:endParaRPr lang="en-US" sz="2400" dirty="0"/>
          </a:p>
          <a:p>
            <a:pPr marL="363538" indent="-363538">
              <a:buAutoNum type="arabicPeriod" startAt="6"/>
            </a:pPr>
            <a:endParaRPr lang="en-US" sz="2400" dirty="0"/>
          </a:p>
          <a:p>
            <a:pPr marL="363538" indent="-363538">
              <a:buAutoNum type="arabicPeriod" startAt="6"/>
            </a:pPr>
            <a:endParaRPr lang="en-US" sz="2400" dirty="0"/>
          </a:p>
          <a:p>
            <a:pPr marL="363538" indent="-363538">
              <a:buAutoNum type="arabicPeriod" startAt="6"/>
            </a:pPr>
            <a:endParaRPr lang="en-US" sz="2400" dirty="0"/>
          </a:p>
          <a:p>
            <a:pPr marL="363538" indent="-363538">
              <a:buAutoNum type="arabicPeriod" startAt="6"/>
            </a:pPr>
            <a:endParaRPr lang="en-US" sz="2400" dirty="0"/>
          </a:p>
          <a:p>
            <a:pPr marL="363538" indent="-363538">
              <a:buAutoNum type="arabicPeriod" startAt="6"/>
            </a:pPr>
            <a:endParaRPr lang="en-US" sz="2400" dirty="0"/>
          </a:p>
          <a:p>
            <a:pPr marL="363538" indent="-363538">
              <a:buAutoNum type="arabicPeriod" startAt="6"/>
            </a:pPr>
            <a:r>
              <a:rPr lang="en-US" sz="2400" dirty="0" err="1"/>
              <a:t>Mettre</a:t>
            </a:r>
            <a:r>
              <a:rPr lang="en-US" sz="2400" dirty="0"/>
              <a:t> le </a:t>
            </a:r>
            <a:r>
              <a:rPr lang="en-US" sz="2400" dirty="0" err="1"/>
              <a:t>deuxième</a:t>
            </a:r>
            <a:r>
              <a:rPr lang="en-US" sz="2400" dirty="0"/>
              <a:t> </a:t>
            </a:r>
            <a:r>
              <a:rPr lang="en-US" sz="2400" dirty="0" err="1"/>
              <a:t>tissus</a:t>
            </a:r>
            <a:r>
              <a:rPr lang="en-US" sz="2400" dirty="0"/>
              <a:t> par dessus. 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5" t="13383" r="45397" b="16249"/>
          <a:stretch/>
        </p:blipFill>
        <p:spPr>
          <a:xfrm>
            <a:off x="7452320" y="1052736"/>
            <a:ext cx="1380696" cy="171453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8512" r="42063" b="23393"/>
          <a:stretch/>
        </p:blipFill>
        <p:spPr>
          <a:xfrm>
            <a:off x="6660232" y="2996952"/>
            <a:ext cx="1380696" cy="17628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1168"/>
            <a:ext cx="1380696" cy="170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E:\Kamera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4941168"/>
            <a:ext cx="1189037" cy="145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49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40304"/>
          </a:xfrm>
        </p:spPr>
        <p:txBody>
          <a:bodyPr>
            <a:noAutofit/>
          </a:bodyPr>
          <a:lstStyle/>
          <a:p>
            <a:r>
              <a:rPr lang="fr-FR" sz="3600" dirty="0"/>
              <a:t>Assemblage de la pile à combustible microbienne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412776"/>
            <a:ext cx="5040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pPr marL="536575" indent="-536575"/>
            <a:r>
              <a:rPr lang="de-DE" sz="2400" dirty="0"/>
              <a:t>8.1. 	</a:t>
            </a:r>
            <a:r>
              <a:rPr lang="de-DE" sz="2400" dirty="0" err="1"/>
              <a:t>Mettre</a:t>
            </a:r>
            <a:r>
              <a:rPr lang="de-DE" sz="2400" dirty="0"/>
              <a:t> le </a:t>
            </a:r>
            <a:r>
              <a:rPr lang="de-DE" sz="2400" dirty="0" err="1"/>
              <a:t>deuxième</a:t>
            </a:r>
            <a:r>
              <a:rPr lang="de-DE" sz="2400" dirty="0"/>
              <a:t> </a:t>
            </a:r>
            <a:r>
              <a:rPr lang="de-DE" sz="2400" dirty="0" err="1"/>
              <a:t>électrode</a:t>
            </a:r>
            <a:r>
              <a:rPr lang="de-DE" sz="2400" dirty="0"/>
              <a:t> </a:t>
            </a:r>
            <a:r>
              <a:rPr lang="de-DE" sz="2400" dirty="0" err="1"/>
              <a:t>préparée</a:t>
            </a:r>
            <a:r>
              <a:rPr lang="de-DE" sz="2400" dirty="0"/>
              <a:t>, à </a:t>
            </a:r>
            <a:r>
              <a:rPr lang="de-DE" sz="2400" dirty="0" err="1"/>
              <a:t>l‘intérieur</a:t>
            </a:r>
            <a:r>
              <a:rPr lang="de-DE" sz="2400" dirty="0"/>
              <a:t> de la </a:t>
            </a:r>
            <a:r>
              <a:rPr lang="de-DE" sz="2400" dirty="0" err="1"/>
              <a:t>seconde</a:t>
            </a:r>
            <a:r>
              <a:rPr lang="de-DE" sz="2400" dirty="0"/>
              <a:t> </a:t>
            </a:r>
            <a:r>
              <a:rPr lang="de-DE" sz="2400" dirty="0" err="1"/>
              <a:t>pile</a:t>
            </a:r>
            <a:r>
              <a:rPr lang="de-DE" sz="2400" dirty="0"/>
              <a:t> à </a:t>
            </a:r>
            <a:r>
              <a:rPr lang="de-DE" sz="2400" dirty="0" err="1"/>
              <a:t>combustible</a:t>
            </a:r>
            <a:r>
              <a:rPr lang="de-DE" sz="2400" dirty="0"/>
              <a:t>.</a:t>
            </a:r>
          </a:p>
          <a:p>
            <a:pPr marL="536575" indent="-536575"/>
            <a:endParaRPr lang="de-DE" sz="2400" dirty="0"/>
          </a:p>
          <a:p>
            <a:pPr marL="536575" indent="-536575"/>
            <a:r>
              <a:rPr lang="de-DE" sz="2400" dirty="0"/>
              <a:t>8.2 	</a:t>
            </a:r>
            <a:r>
              <a:rPr lang="de-DE" sz="2400" dirty="0" err="1"/>
              <a:t>Tirer</a:t>
            </a:r>
            <a:r>
              <a:rPr lang="de-DE" sz="2400" dirty="0"/>
              <a:t> la </a:t>
            </a:r>
            <a:r>
              <a:rPr lang="de-DE" sz="2400" dirty="0" err="1"/>
              <a:t>languette</a:t>
            </a:r>
            <a:r>
              <a:rPr lang="de-DE" sz="2400" dirty="0"/>
              <a:t> de </a:t>
            </a:r>
            <a:r>
              <a:rPr lang="de-DE" sz="2400" dirty="0" err="1"/>
              <a:t>l‘électrode</a:t>
            </a:r>
            <a:r>
              <a:rPr lang="de-DE" sz="2400" dirty="0"/>
              <a:t> à travers </a:t>
            </a:r>
            <a:r>
              <a:rPr lang="de-DE" sz="2400" dirty="0" err="1"/>
              <a:t>une</a:t>
            </a:r>
            <a:r>
              <a:rPr lang="de-DE" sz="2400" dirty="0"/>
              <a:t> des </a:t>
            </a:r>
            <a:r>
              <a:rPr lang="de-DE" sz="2400" dirty="0" err="1"/>
              <a:t>ouvertures</a:t>
            </a:r>
            <a:r>
              <a:rPr lang="de-DE" sz="2400" dirty="0"/>
              <a:t> de la </a:t>
            </a:r>
            <a:r>
              <a:rPr lang="de-DE" sz="2400" dirty="0" err="1"/>
              <a:t>seconde</a:t>
            </a:r>
            <a:r>
              <a:rPr lang="de-DE" sz="2400" dirty="0"/>
              <a:t> </a:t>
            </a:r>
            <a:r>
              <a:rPr lang="de-DE" sz="2400" dirty="0" err="1"/>
              <a:t>chambre</a:t>
            </a:r>
            <a:r>
              <a:rPr lang="de-DE" sz="2400" dirty="0"/>
              <a:t> (</a:t>
            </a:r>
            <a:r>
              <a:rPr lang="de-DE" sz="2400" dirty="0" err="1"/>
              <a:t>pile</a:t>
            </a:r>
            <a:r>
              <a:rPr lang="de-DE" sz="2400" dirty="0"/>
              <a:t>) à </a:t>
            </a:r>
            <a:r>
              <a:rPr lang="de-DE" sz="2400" dirty="0" err="1"/>
              <a:t>l‘aide</a:t>
            </a:r>
            <a:r>
              <a:rPr lang="de-DE" sz="2400" dirty="0"/>
              <a:t> de </a:t>
            </a:r>
            <a:r>
              <a:rPr lang="de-DE" sz="2400" dirty="0" err="1"/>
              <a:t>pinces</a:t>
            </a:r>
            <a:r>
              <a:rPr lang="de-DE" sz="2400" dirty="0"/>
              <a:t>.</a:t>
            </a:r>
            <a:endParaRPr lang="en-US" sz="2400" dirty="0"/>
          </a:p>
          <a:p>
            <a:pPr marL="536575" indent="-536575"/>
            <a:r>
              <a:rPr lang="en-US" sz="2400" dirty="0">
                <a:solidFill>
                  <a:srgbClr val="FF0000"/>
                </a:solidFill>
              </a:rPr>
              <a:t>       Remarque : </a:t>
            </a:r>
            <a:r>
              <a:rPr lang="fr-FR" sz="2400" dirty="0">
                <a:solidFill>
                  <a:srgbClr val="FF0000"/>
                </a:solidFill>
              </a:rPr>
              <a:t> faire attention que le bout de fibre de carbone dépasse d‘1 cm de l‘ouverture, afin de pouvoir attacher les câbles.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94023" y="1095127"/>
            <a:ext cx="8441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8. La </a:t>
            </a:r>
            <a:r>
              <a:rPr lang="de-DE" sz="2400" dirty="0" err="1"/>
              <a:t>mise</a:t>
            </a:r>
            <a:r>
              <a:rPr lang="de-DE" sz="2400" dirty="0"/>
              <a:t> en </a:t>
            </a:r>
            <a:r>
              <a:rPr lang="de-DE" sz="2400" dirty="0" err="1"/>
              <a:t>place</a:t>
            </a:r>
            <a:r>
              <a:rPr lang="de-DE" sz="2400" dirty="0"/>
              <a:t> de la </a:t>
            </a:r>
            <a:r>
              <a:rPr lang="de-DE" sz="2400" dirty="0" err="1"/>
              <a:t>deuxième</a:t>
            </a:r>
            <a:r>
              <a:rPr lang="de-DE" sz="2400" dirty="0"/>
              <a:t> </a:t>
            </a:r>
            <a:r>
              <a:rPr lang="de-DE" sz="2400" dirty="0" err="1"/>
              <a:t>électrode</a:t>
            </a:r>
            <a:r>
              <a:rPr lang="de-DE" sz="2400" dirty="0"/>
              <a:t> en </a:t>
            </a:r>
            <a:r>
              <a:rPr lang="de-DE" sz="2400" dirty="0" err="1"/>
              <a:t>fibre</a:t>
            </a:r>
            <a:r>
              <a:rPr lang="de-DE" sz="2400" dirty="0"/>
              <a:t> de </a:t>
            </a:r>
            <a:r>
              <a:rPr lang="de-DE" sz="2400" dirty="0" err="1"/>
              <a:t>carbone</a:t>
            </a:r>
            <a:r>
              <a:rPr lang="en-US" sz="2400" dirty="0"/>
              <a:t>.</a:t>
            </a:r>
            <a:endParaRPr lang="de-DE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4" t="20096" r="10742" b="16117"/>
          <a:stretch/>
        </p:blipFill>
        <p:spPr>
          <a:xfrm>
            <a:off x="6108941" y="1556792"/>
            <a:ext cx="2686757" cy="3428937"/>
          </a:xfrm>
          <a:prstGeom prst="rect">
            <a:avLst/>
          </a:prstGeom>
        </p:spPr>
      </p:pic>
      <p:sp>
        <p:nvSpPr>
          <p:cNvPr id="7" name="Geschweifte Klammer rechts 6"/>
          <p:cNvSpPr/>
          <p:nvPr/>
        </p:nvSpPr>
        <p:spPr>
          <a:xfrm>
            <a:off x="7020272" y="1700808"/>
            <a:ext cx="145086" cy="2880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236296" y="1628800"/>
            <a:ext cx="20882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End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electrode</a:t>
            </a:r>
            <a:endParaRPr lang="de-DE" dirty="0"/>
          </a:p>
        </p:txBody>
      </p:sp>
      <p:pic>
        <p:nvPicPr>
          <p:cNvPr id="10" name="Picture 3" descr="E:\Kamera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941168"/>
            <a:ext cx="1189037" cy="145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16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217024" cy="936104"/>
          </a:xfrm>
        </p:spPr>
        <p:txBody>
          <a:bodyPr>
            <a:normAutofit fontScale="90000"/>
          </a:bodyPr>
          <a:lstStyle/>
          <a:p>
            <a:r>
              <a:rPr lang="fr-FR" dirty="0"/>
              <a:t>Assemblage de la pile à combustible microbienne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9512" y="105273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9"/>
            </a:pPr>
            <a:endParaRPr lang="en-US" sz="2400" dirty="0"/>
          </a:p>
          <a:p>
            <a:pPr marL="457200" indent="-457200">
              <a:buAutoNum type="arabicPeriod" startAt="9"/>
            </a:pPr>
            <a:r>
              <a:rPr lang="en-US" sz="2400" dirty="0" err="1"/>
              <a:t>Mettre</a:t>
            </a:r>
            <a:r>
              <a:rPr lang="en-US" sz="2400" dirty="0"/>
              <a:t> le </a:t>
            </a:r>
            <a:r>
              <a:rPr lang="en-US" sz="2400" dirty="0" err="1"/>
              <a:t>seconde</a:t>
            </a:r>
            <a:r>
              <a:rPr lang="en-US" sz="2400" dirty="0"/>
              <a:t> </a:t>
            </a:r>
            <a:r>
              <a:rPr lang="en-US" sz="2400" dirty="0" err="1"/>
              <a:t>chambre</a:t>
            </a:r>
            <a:r>
              <a:rPr lang="en-US" sz="2400" dirty="0"/>
              <a:t> de la pile sur le joint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néoprène</a:t>
            </a:r>
            <a:r>
              <a:rPr lang="en-US" sz="2400" dirty="0"/>
              <a:t>. </a:t>
            </a:r>
            <a:r>
              <a:rPr lang="de-DE" sz="2400" dirty="0">
                <a:solidFill>
                  <a:srgbClr val="FF0000"/>
                </a:solidFill>
              </a:rPr>
              <a:t> Faire </a:t>
            </a:r>
            <a:r>
              <a:rPr lang="de-DE" sz="2400" dirty="0" err="1">
                <a:solidFill>
                  <a:srgbClr val="FF0000"/>
                </a:solidFill>
              </a:rPr>
              <a:t>attention</a:t>
            </a:r>
            <a:r>
              <a:rPr lang="de-DE" sz="2400" dirty="0">
                <a:solidFill>
                  <a:srgbClr val="FF0000"/>
                </a:solidFill>
              </a:rPr>
              <a:t> : </a:t>
            </a:r>
            <a:r>
              <a:rPr lang="de-DE" sz="2400" dirty="0" err="1">
                <a:solidFill>
                  <a:srgbClr val="FF0000"/>
                </a:solidFill>
              </a:rPr>
              <a:t>les</a:t>
            </a:r>
            <a:r>
              <a:rPr lang="de-DE" sz="2400" dirty="0">
                <a:solidFill>
                  <a:srgbClr val="FF0000"/>
                </a:solidFill>
              </a:rPr>
              <a:t> deux </a:t>
            </a:r>
            <a:r>
              <a:rPr lang="de-DE" sz="2400" dirty="0" err="1">
                <a:solidFill>
                  <a:srgbClr val="FF0000"/>
                </a:solidFill>
              </a:rPr>
              <a:t>languettes</a:t>
            </a:r>
            <a:r>
              <a:rPr lang="de-DE" sz="2400" dirty="0">
                <a:solidFill>
                  <a:srgbClr val="FF0000"/>
                </a:solidFill>
              </a:rPr>
              <a:t> en </a:t>
            </a:r>
            <a:r>
              <a:rPr lang="de-DE" sz="2400" dirty="0" err="1">
                <a:solidFill>
                  <a:srgbClr val="FF0000"/>
                </a:solidFill>
              </a:rPr>
              <a:t>fibre</a:t>
            </a:r>
            <a:r>
              <a:rPr lang="de-DE" sz="2400" dirty="0">
                <a:solidFill>
                  <a:srgbClr val="FF0000"/>
                </a:solidFill>
              </a:rPr>
              <a:t> de </a:t>
            </a:r>
            <a:r>
              <a:rPr lang="de-DE" sz="2400" dirty="0" err="1">
                <a:solidFill>
                  <a:srgbClr val="FF0000"/>
                </a:solidFill>
              </a:rPr>
              <a:t>carbone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doivent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être</a:t>
            </a:r>
            <a:r>
              <a:rPr lang="de-DE" sz="2400" dirty="0">
                <a:solidFill>
                  <a:srgbClr val="FF0000"/>
                </a:solidFill>
              </a:rPr>
              <a:t> en diagonale.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7" t="5416" r="25397" b="5774"/>
          <a:stretch/>
        </p:blipFill>
        <p:spPr>
          <a:xfrm>
            <a:off x="775224" y="3140968"/>
            <a:ext cx="3004688" cy="34378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43608" y="2723434"/>
            <a:ext cx="276652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Languettes en diagonale </a:t>
            </a:r>
            <a:r>
              <a:rPr lang="de-DE" sz="2800" b="1" dirty="0">
                <a:solidFill>
                  <a:srgbClr val="92D050"/>
                </a:solidFill>
                <a:sym typeface="Wingdings"/>
              </a:rPr>
              <a:t>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1" t="8771" r="27631" b="5184"/>
          <a:stretch/>
        </p:blipFill>
        <p:spPr>
          <a:xfrm>
            <a:off x="4205690" y="3140968"/>
            <a:ext cx="3030606" cy="343788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284785" y="2711698"/>
            <a:ext cx="274408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sym typeface="Wingdings"/>
              </a:rPr>
              <a:t>Languettes </a:t>
            </a:r>
            <a:r>
              <a:rPr lang="de-DE" dirty="0" err="1">
                <a:sym typeface="Wingdings"/>
              </a:rPr>
              <a:t>superposées</a:t>
            </a:r>
            <a:r>
              <a:rPr lang="de-DE" dirty="0">
                <a:sym typeface="Wingdings"/>
              </a:rPr>
              <a:t> </a:t>
            </a:r>
            <a:r>
              <a:rPr lang="de-DE" sz="2800" b="1" dirty="0">
                <a:solidFill>
                  <a:srgbClr val="FF0000"/>
                </a:solidFill>
                <a:sym typeface="Wingdings"/>
              </a:rPr>
              <a:t>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9" name="Multiplizieren 8"/>
          <p:cNvSpPr/>
          <p:nvPr/>
        </p:nvSpPr>
        <p:spPr>
          <a:xfrm>
            <a:off x="3852560" y="2926491"/>
            <a:ext cx="3312368" cy="3783406"/>
          </a:xfrm>
          <a:prstGeom prst="mathMultiply">
            <a:avLst>
              <a:gd name="adj1" fmla="val 64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547664" y="3299498"/>
            <a:ext cx="1368152" cy="521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301738" y="3278461"/>
            <a:ext cx="1368152" cy="521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3" descr="E:\Kamera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085184"/>
            <a:ext cx="1189037" cy="145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989047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248</Words>
  <Application>Microsoft Office PowerPoint</Application>
  <PresentationFormat>Affichage à l'écran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Larissa</vt:lpstr>
      <vt:lpstr>Guide du professeur</vt:lpstr>
      <vt:lpstr>Matériel / Pièces de construction</vt:lpstr>
      <vt:lpstr>Assemblage de la pile à combustible microbienne</vt:lpstr>
      <vt:lpstr>Assemblage de la pile à combustible microbienne</vt:lpstr>
      <vt:lpstr>Assemblage de la pile à combustible microbienne</vt:lpstr>
      <vt:lpstr>Assemblage de la pile à combustible microbienne</vt:lpstr>
      <vt:lpstr>Assemblage de la pile à combustible microbienne</vt:lpstr>
      <vt:lpstr>Assemblage de la pile à combustible microbienne</vt:lpstr>
      <vt:lpstr>Assemblage de la pile à combustible microbienne</vt:lpstr>
      <vt:lpstr>Assemblage de la pile à combustible microbienne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Lehreranleitung</dc:title>
  <dc:creator>dürr</dc:creator>
  <cp:lastModifiedBy>Patrick JOBARD</cp:lastModifiedBy>
  <cp:revision>57</cp:revision>
  <dcterms:created xsi:type="dcterms:W3CDTF">2018-01-30T10:36:45Z</dcterms:created>
  <dcterms:modified xsi:type="dcterms:W3CDTF">2018-04-18T16:26:17Z</dcterms:modified>
</cp:coreProperties>
</file>