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0"/>
    <p:restoredTop sz="94674"/>
  </p:normalViewPr>
  <p:slideViewPr>
    <p:cSldViewPr>
      <p:cViewPr varScale="1">
        <p:scale>
          <a:sx n="122" d="100"/>
          <a:sy n="122" d="100"/>
        </p:scale>
        <p:origin x="162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212D-50BD-485A-94DB-22DA3989C886}" type="datetimeFigureOut">
              <a:rPr lang="de-DE" smtClean="0"/>
              <a:pPr/>
              <a:t>18.04.18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C6FB-0596-4A83-A1BC-5407AD256A6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4014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212D-50BD-485A-94DB-22DA3989C886}" type="datetimeFigureOut">
              <a:rPr lang="de-DE" smtClean="0"/>
              <a:pPr/>
              <a:t>18.04.18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C6FB-0596-4A83-A1BC-5407AD256A6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6015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212D-50BD-485A-94DB-22DA3989C886}" type="datetimeFigureOut">
              <a:rPr lang="de-DE" smtClean="0"/>
              <a:pPr/>
              <a:t>18.04.18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C6FB-0596-4A83-A1BC-5407AD256A6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90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212D-50BD-485A-94DB-22DA3989C886}" type="datetimeFigureOut">
              <a:rPr lang="de-DE" smtClean="0"/>
              <a:pPr/>
              <a:t>18.04.18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C6FB-0596-4A83-A1BC-5407AD256A6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0670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212D-50BD-485A-94DB-22DA3989C886}" type="datetimeFigureOut">
              <a:rPr lang="de-DE" smtClean="0"/>
              <a:pPr/>
              <a:t>18.04.18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C6FB-0596-4A83-A1BC-5407AD256A6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34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212D-50BD-485A-94DB-22DA3989C886}" type="datetimeFigureOut">
              <a:rPr lang="de-DE" smtClean="0"/>
              <a:pPr/>
              <a:t>18.04.18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C6FB-0596-4A83-A1BC-5407AD256A6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920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212D-50BD-485A-94DB-22DA3989C886}" type="datetimeFigureOut">
              <a:rPr lang="de-DE" smtClean="0"/>
              <a:pPr/>
              <a:t>18.04.18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C6FB-0596-4A83-A1BC-5407AD256A6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761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212D-50BD-485A-94DB-22DA3989C886}" type="datetimeFigureOut">
              <a:rPr lang="de-DE" smtClean="0"/>
              <a:pPr/>
              <a:t>18.04.18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C6FB-0596-4A83-A1BC-5407AD256A6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72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212D-50BD-485A-94DB-22DA3989C886}" type="datetimeFigureOut">
              <a:rPr lang="de-DE" smtClean="0"/>
              <a:pPr/>
              <a:t>18.04.18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C6FB-0596-4A83-A1BC-5407AD256A6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920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212D-50BD-485A-94DB-22DA3989C886}" type="datetimeFigureOut">
              <a:rPr lang="de-DE" smtClean="0"/>
              <a:pPr/>
              <a:t>18.04.18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C6FB-0596-4A83-A1BC-5407AD256A6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48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212D-50BD-485A-94DB-22DA3989C886}" type="datetimeFigureOut">
              <a:rPr lang="de-DE" smtClean="0"/>
              <a:pPr/>
              <a:t>18.04.18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C6FB-0596-4A83-A1BC-5407AD256A6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791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2212D-50BD-485A-94DB-22DA3989C886}" type="datetimeFigureOut">
              <a:rPr lang="de-DE" smtClean="0"/>
              <a:pPr/>
              <a:t>18.04.18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AC6FB-0596-4A83-A1BC-5407AD256A6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524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FC8.mp4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FC1.mp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FC2.mp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hyperlink" Target="MFC3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hyperlink" Target="MFC4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hyperlink" Target="MFC5.mp4" TargetMode="External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FC6.mp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hyperlink" Target="MFC7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Öğretmen</a:t>
            </a:r>
            <a:r>
              <a:rPr lang="de-DE" dirty="0"/>
              <a:t> </a:t>
            </a:r>
            <a:r>
              <a:rPr lang="de-DE" dirty="0" err="1"/>
              <a:t>Rehberi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1752600"/>
          </a:xfrm>
        </p:spPr>
        <p:txBody>
          <a:bodyPr/>
          <a:lstStyle/>
          <a:p>
            <a:r>
              <a:rPr lang="en-US" dirty="0" err="1"/>
              <a:t>Mikrobiyal</a:t>
            </a:r>
            <a:r>
              <a:rPr lang="en-US" dirty="0"/>
              <a:t> </a:t>
            </a:r>
            <a:r>
              <a:rPr lang="en-US" dirty="0" err="1"/>
              <a:t>yakıt</a:t>
            </a:r>
            <a:r>
              <a:rPr lang="en-US" dirty="0"/>
              <a:t> </a:t>
            </a:r>
            <a:r>
              <a:rPr lang="en-US" dirty="0" err="1"/>
              <a:t>hücresinin</a:t>
            </a:r>
            <a:r>
              <a:rPr lang="en-US" dirty="0"/>
              <a:t> </a:t>
            </a:r>
            <a:r>
              <a:rPr lang="en-US" dirty="0" err="1"/>
              <a:t>kurulumu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92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28261" y="1484784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/>
            <a:r>
              <a:rPr lang="de-DE" sz="2400" dirty="0"/>
              <a:t>10. </a:t>
            </a:r>
            <a:r>
              <a:rPr lang="en-US" sz="2400" dirty="0" err="1"/>
              <a:t>Kapak</a:t>
            </a:r>
            <a:r>
              <a:rPr lang="en-US" sz="2400" dirty="0"/>
              <a:t> </a:t>
            </a:r>
            <a:r>
              <a:rPr lang="en-US" sz="2400" dirty="0" err="1"/>
              <a:t>plakasını</a:t>
            </a:r>
            <a:r>
              <a:rPr lang="en-US" sz="2400" dirty="0"/>
              <a:t> </a:t>
            </a:r>
            <a:r>
              <a:rPr lang="en-US" sz="2400" dirty="0" err="1"/>
              <a:t>koyun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odacığı</a:t>
            </a:r>
            <a:r>
              <a:rPr lang="en-US" sz="2400" dirty="0"/>
              <a:t> </a:t>
            </a:r>
            <a:r>
              <a:rPr lang="en-US" sz="2400" dirty="0" err="1"/>
              <a:t>kelebek</a:t>
            </a:r>
            <a:r>
              <a:rPr lang="en-US" sz="2400" dirty="0"/>
              <a:t> </a:t>
            </a:r>
            <a:r>
              <a:rPr lang="en-US" sz="2400" dirty="0" err="1"/>
              <a:t>somun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/>
              <a:t>kapatın.</a:t>
            </a:r>
            <a:endParaRPr lang="en-US" sz="2400" dirty="0"/>
          </a:p>
          <a:p>
            <a:pPr marL="449263" indent="-449263"/>
            <a:endParaRPr lang="de-DE" sz="2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2" t="6369" r="30577" b="8311"/>
          <a:stretch/>
        </p:blipFill>
        <p:spPr>
          <a:xfrm>
            <a:off x="4932040" y="1484784"/>
            <a:ext cx="3384376" cy="4104456"/>
          </a:xfrm>
          <a:prstGeom prst="rect">
            <a:avLst/>
          </a:prstGeom>
        </p:spPr>
      </p:pic>
      <p:pic>
        <p:nvPicPr>
          <p:cNvPr id="6" name="Picture 3" descr="E:\Kamera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653136"/>
            <a:ext cx="1189037" cy="1450975"/>
          </a:xfrm>
          <a:prstGeom prst="rect">
            <a:avLst/>
          </a:prstGeom>
          <a:noFill/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0D4B713-1C86-864C-9A4D-8D77A4EF1940}"/>
              </a:ext>
            </a:extLst>
          </p:cNvPr>
          <p:cNvSpPr txBox="1">
            <a:spLocks/>
          </p:cNvSpPr>
          <p:nvPr/>
        </p:nvSpPr>
        <p:spPr>
          <a:xfrm>
            <a:off x="107504" y="116632"/>
            <a:ext cx="8928992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Yakıt hücresinin kurulumu</a:t>
            </a:r>
          </a:p>
        </p:txBody>
      </p:sp>
    </p:spTree>
    <p:extLst>
      <p:ext uri="{BB962C8B-B14F-4D97-AF65-F5344CB8AC3E}">
        <p14:creationId xmlns:p14="http://schemas.microsoft.com/office/powerpoint/2010/main" val="479201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tr-TR" dirty="0"/>
              <a:t>Malzemeler / Alet Parçaları</a:t>
            </a:r>
          </a:p>
        </p:txBody>
      </p:sp>
      <p:grpSp>
        <p:nvGrpSpPr>
          <p:cNvPr id="48" name="Gruppieren 47"/>
          <p:cNvGrpSpPr/>
          <p:nvPr/>
        </p:nvGrpSpPr>
        <p:grpSpPr>
          <a:xfrm>
            <a:off x="323528" y="1004152"/>
            <a:ext cx="8579240" cy="5589012"/>
            <a:chOff x="323528" y="1004152"/>
            <a:chExt cx="8579240" cy="5526343"/>
          </a:xfrm>
        </p:grpSpPr>
        <p:grpSp>
          <p:nvGrpSpPr>
            <p:cNvPr id="45" name="Gruppieren 44"/>
            <p:cNvGrpSpPr/>
            <p:nvPr/>
          </p:nvGrpSpPr>
          <p:grpSpPr>
            <a:xfrm>
              <a:off x="323528" y="1004152"/>
              <a:ext cx="8579240" cy="5526343"/>
              <a:chOff x="323528" y="1004152"/>
              <a:chExt cx="8579240" cy="5526343"/>
            </a:xfrm>
          </p:grpSpPr>
          <p:sp>
            <p:nvSpPr>
              <p:cNvPr id="3" name="Textfeld 2"/>
              <p:cNvSpPr txBox="1"/>
              <p:nvPr/>
            </p:nvSpPr>
            <p:spPr>
              <a:xfrm>
                <a:off x="755576" y="6165304"/>
                <a:ext cx="6210996" cy="36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/>
                  <a:t>*Katyon değişim </a:t>
                </a:r>
                <a:r>
                  <a:rPr lang="tr-TR" dirty="0" err="1"/>
                  <a:t>membranı</a:t>
                </a:r>
                <a:r>
                  <a:rPr lang="tr-TR" dirty="0"/>
                  <a:t> bir gün önceden suda bekletilmelidir.</a:t>
                </a:r>
              </a:p>
            </p:txBody>
          </p:sp>
          <p:pic>
            <p:nvPicPr>
              <p:cNvPr id="5" name="Grafik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513"/>
              <a:stretch/>
            </p:blipFill>
            <p:spPr>
              <a:xfrm>
                <a:off x="323528" y="1196752"/>
                <a:ext cx="6350000" cy="4577214"/>
              </a:xfrm>
              <a:prstGeom prst="rect">
                <a:avLst/>
              </a:prstGeom>
            </p:spPr>
          </p:pic>
          <p:sp>
            <p:nvSpPr>
              <p:cNvPr id="6" name="Textfeld 5"/>
              <p:cNvSpPr txBox="1"/>
              <p:nvPr/>
            </p:nvSpPr>
            <p:spPr>
              <a:xfrm>
                <a:off x="1080321" y="1699113"/>
                <a:ext cx="1126142" cy="36519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tr-TR" dirty="0"/>
                  <a:t>Voltmetre</a:t>
                </a:r>
              </a:p>
            </p:txBody>
          </p:sp>
          <p:sp>
            <p:nvSpPr>
              <p:cNvPr id="7" name="Textfeld 6"/>
              <p:cNvSpPr txBox="1"/>
              <p:nvPr/>
            </p:nvSpPr>
            <p:spPr>
              <a:xfrm>
                <a:off x="3131840" y="1004152"/>
                <a:ext cx="1432315" cy="36519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tr-TR" dirty="0"/>
                  <a:t>Kauçuk conta</a:t>
                </a:r>
              </a:p>
            </p:txBody>
          </p:sp>
          <p:cxnSp>
            <p:nvCxnSpPr>
              <p:cNvPr id="9" name="Gerade Verbindung 8"/>
              <p:cNvCxnSpPr/>
              <p:nvPr/>
            </p:nvCxnSpPr>
            <p:spPr>
              <a:xfrm>
                <a:off x="4046353" y="1373484"/>
                <a:ext cx="165607" cy="32562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Textfeld 9"/>
              <p:cNvSpPr txBox="1"/>
              <p:nvPr/>
            </p:nvSpPr>
            <p:spPr>
              <a:xfrm>
                <a:off x="6588224" y="1699113"/>
                <a:ext cx="2314544" cy="36519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tr-TR" dirty="0"/>
                  <a:t>Yakıt hücresi odacıkları</a:t>
                </a:r>
              </a:p>
            </p:txBody>
          </p:sp>
          <p:cxnSp>
            <p:nvCxnSpPr>
              <p:cNvPr id="11" name="Gerade Verbindung 10"/>
              <p:cNvCxnSpPr/>
              <p:nvPr/>
            </p:nvCxnSpPr>
            <p:spPr>
              <a:xfrm flipH="1">
                <a:off x="6012160" y="1883779"/>
                <a:ext cx="578564" cy="1628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Textfeld 12"/>
              <p:cNvSpPr txBox="1"/>
              <p:nvPr/>
            </p:nvSpPr>
            <p:spPr>
              <a:xfrm>
                <a:off x="6301442" y="2800229"/>
                <a:ext cx="811441" cy="36519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tr-TR" dirty="0"/>
                  <a:t>Cımbız</a:t>
                </a:r>
              </a:p>
            </p:txBody>
          </p:sp>
          <p:cxnSp>
            <p:nvCxnSpPr>
              <p:cNvPr id="14" name="Gerade Verbindung 13"/>
              <p:cNvCxnSpPr>
                <a:stCxn id="13" idx="1"/>
              </p:cNvCxnSpPr>
              <p:nvPr/>
            </p:nvCxnSpPr>
            <p:spPr>
              <a:xfrm flipH="1">
                <a:off x="5724128" y="2982825"/>
                <a:ext cx="577314" cy="289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xtfeld 14"/>
              <p:cNvSpPr txBox="1"/>
              <p:nvPr/>
            </p:nvSpPr>
            <p:spPr>
              <a:xfrm>
                <a:off x="6590724" y="3879846"/>
                <a:ext cx="996619" cy="36519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tr-TR" dirty="0"/>
                  <a:t>Alt plaka</a:t>
                </a:r>
              </a:p>
            </p:txBody>
          </p:sp>
          <p:cxnSp>
            <p:nvCxnSpPr>
              <p:cNvPr id="16" name="Gerade Verbindung 15"/>
              <p:cNvCxnSpPr>
                <a:stCxn id="15" idx="1"/>
              </p:cNvCxnSpPr>
              <p:nvPr/>
            </p:nvCxnSpPr>
            <p:spPr>
              <a:xfrm flipH="1">
                <a:off x="6014660" y="4062442"/>
                <a:ext cx="576064" cy="207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feld 16"/>
              <p:cNvSpPr txBox="1"/>
              <p:nvPr/>
            </p:nvSpPr>
            <p:spPr>
              <a:xfrm>
                <a:off x="6619517" y="4662535"/>
                <a:ext cx="1440010" cy="36519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tr-TR" dirty="0"/>
                  <a:t>Kapak plakası</a:t>
                </a:r>
              </a:p>
            </p:txBody>
          </p:sp>
          <p:cxnSp>
            <p:nvCxnSpPr>
              <p:cNvPr id="18" name="Gerade Verbindung 17"/>
              <p:cNvCxnSpPr>
                <a:stCxn id="17" idx="1"/>
              </p:cNvCxnSpPr>
              <p:nvPr/>
            </p:nvCxnSpPr>
            <p:spPr>
              <a:xfrm flipH="1">
                <a:off x="6045955" y="4845130"/>
                <a:ext cx="573562" cy="207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Textfeld 18"/>
              <p:cNvSpPr txBox="1"/>
              <p:nvPr/>
            </p:nvSpPr>
            <p:spPr>
              <a:xfrm>
                <a:off x="4129156" y="5589300"/>
                <a:ext cx="3023713" cy="36519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tr-TR" dirty="0"/>
                  <a:t>Karbon fiber elektrot plakaları</a:t>
                </a:r>
              </a:p>
            </p:txBody>
          </p:sp>
          <p:cxnSp>
            <p:nvCxnSpPr>
              <p:cNvPr id="20" name="Gerade Verbindung 19"/>
              <p:cNvCxnSpPr/>
              <p:nvPr/>
            </p:nvCxnSpPr>
            <p:spPr>
              <a:xfrm flipH="1" flipV="1">
                <a:off x="4781444" y="5085184"/>
                <a:ext cx="289282" cy="48120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Textfeld 21"/>
              <p:cNvSpPr txBox="1"/>
              <p:nvPr/>
            </p:nvSpPr>
            <p:spPr>
              <a:xfrm>
                <a:off x="2411760" y="5666900"/>
                <a:ext cx="655308" cy="36519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tr-TR" dirty="0"/>
                  <a:t>J-bez</a:t>
                </a:r>
              </a:p>
            </p:txBody>
          </p:sp>
          <p:cxnSp>
            <p:nvCxnSpPr>
              <p:cNvPr id="23" name="Gerade Verbindung 22"/>
              <p:cNvCxnSpPr/>
              <p:nvPr/>
            </p:nvCxnSpPr>
            <p:spPr>
              <a:xfrm flipH="1">
                <a:off x="3531400" y="5085184"/>
                <a:ext cx="514953" cy="47268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Textfeld 24"/>
              <p:cNvSpPr txBox="1"/>
              <p:nvPr/>
            </p:nvSpPr>
            <p:spPr>
              <a:xfrm>
                <a:off x="5324547" y="1004152"/>
                <a:ext cx="845103" cy="36519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tr-TR" dirty="0"/>
                  <a:t>Vidalar</a:t>
                </a:r>
              </a:p>
            </p:txBody>
          </p:sp>
          <p:cxnSp>
            <p:nvCxnSpPr>
              <p:cNvPr id="26" name="Gerade Verbindung 25"/>
              <p:cNvCxnSpPr>
                <a:stCxn id="25" idx="2"/>
              </p:cNvCxnSpPr>
              <p:nvPr/>
            </p:nvCxnSpPr>
            <p:spPr>
              <a:xfrm flipH="1">
                <a:off x="5163586" y="1373484"/>
                <a:ext cx="583513" cy="3877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Textfeld 29"/>
              <p:cNvSpPr txBox="1"/>
              <p:nvPr/>
            </p:nvSpPr>
            <p:spPr>
              <a:xfrm>
                <a:off x="6113196" y="3272424"/>
                <a:ext cx="2745688" cy="36519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tr-TR" dirty="0"/>
                  <a:t>*Katyon değişim </a:t>
                </a:r>
                <a:r>
                  <a:rPr lang="tr-TR" dirty="0" err="1"/>
                  <a:t>membranı</a:t>
                </a:r>
                <a:endParaRPr lang="tr-TR" dirty="0"/>
              </a:p>
            </p:txBody>
          </p:sp>
          <p:cxnSp>
            <p:nvCxnSpPr>
              <p:cNvPr id="31" name="Gerade Verbindung 30"/>
              <p:cNvCxnSpPr>
                <a:stCxn id="30" idx="1"/>
              </p:cNvCxnSpPr>
              <p:nvPr/>
            </p:nvCxnSpPr>
            <p:spPr>
              <a:xfrm flipH="1">
                <a:off x="4666458" y="3455019"/>
                <a:ext cx="1446738" cy="44667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" name="Textfeld 39"/>
              <p:cNvSpPr txBox="1"/>
              <p:nvPr/>
            </p:nvSpPr>
            <p:spPr>
              <a:xfrm>
                <a:off x="3037539" y="3087758"/>
                <a:ext cx="1628919" cy="36519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tr-TR" dirty="0"/>
                  <a:t>Kelebek somun</a:t>
                </a:r>
              </a:p>
            </p:txBody>
          </p:sp>
          <p:cxnSp>
            <p:nvCxnSpPr>
              <p:cNvPr id="44" name="Gerade Verbindung 43"/>
              <p:cNvCxnSpPr>
                <a:cxnSpLocks/>
                <a:stCxn id="40" idx="2"/>
              </p:cNvCxnSpPr>
              <p:nvPr/>
            </p:nvCxnSpPr>
            <p:spPr>
              <a:xfrm>
                <a:off x="3851999" y="3452949"/>
                <a:ext cx="71929" cy="18880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Gerade Verbindung 46"/>
            <p:cNvCxnSpPr>
              <a:stCxn id="6" idx="2"/>
            </p:cNvCxnSpPr>
            <p:nvPr/>
          </p:nvCxnSpPr>
          <p:spPr>
            <a:xfrm flipH="1">
              <a:off x="1475662" y="2064304"/>
              <a:ext cx="167730" cy="2125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1953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06090"/>
          </a:xfrm>
        </p:spPr>
        <p:txBody>
          <a:bodyPr>
            <a:normAutofit fontScale="90000"/>
          </a:bodyPr>
          <a:lstStyle/>
          <a:p>
            <a:r>
              <a:rPr lang="tr-TR" dirty="0"/>
              <a:t>Yakıt hücresinin kurulumu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23528" y="1434938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/>
            <a:r>
              <a:rPr lang="tr-TR" sz="2800" dirty="0"/>
              <a:t>1. Dört vidayı alt plakaya geçirin.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9" t="13544" r="31396" b="14666"/>
          <a:stretch/>
        </p:blipFill>
        <p:spPr>
          <a:xfrm>
            <a:off x="4067944" y="1484784"/>
            <a:ext cx="3456384" cy="3816424"/>
          </a:xfrm>
          <a:prstGeom prst="rect">
            <a:avLst/>
          </a:prstGeom>
        </p:spPr>
      </p:pic>
      <p:pic>
        <p:nvPicPr>
          <p:cNvPr id="1027" name="Picture 3" descr="E:\Kamera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869160"/>
            <a:ext cx="1189037" cy="1450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4222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70541" y="1087189"/>
            <a:ext cx="44142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pPr marL="536575" indent="-536575"/>
            <a:r>
              <a:rPr lang="tr-TR" sz="2400" dirty="0"/>
              <a:t>2.1. 	Hazırlanmış karbon fiber </a:t>
            </a:r>
            <a:r>
              <a:rPr lang="tr-TR" sz="2400" dirty="0" err="1"/>
              <a:t>elektrodu</a:t>
            </a:r>
            <a:r>
              <a:rPr lang="tr-TR" sz="2400" dirty="0"/>
              <a:t> yakıt hücresinin odacığına yerleştirin.</a:t>
            </a:r>
          </a:p>
          <a:p>
            <a:pPr marL="536575" indent="-536575"/>
            <a:r>
              <a:rPr lang="tr-TR" sz="2400" dirty="0"/>
              <a:t>2.2 	Cımbız yardımıyla, karbon fiber </a:t>
            </a:r>
            <a:r>
              <a:rPr lang="tr-TR" sz="2400" dirty="0" err="1"/>
              <a:t>elektrodun</a:t>
            </a:r>
            <a:r>
              <a:rPr lang="tr-TR" sz="2400" dirty="0"/>
              <a:t> ucunu iki deliğin bir tanesinden çıkarın.</a:t>
            </a:r>
          </a:p>
          <a:p>
            <a:pPr marL="536575" indent="-536575"/>
            <a:endParaRPr lang="tr-TR" sz="2400" dirty="0"/>
          </a:p>
          <a:p>
            <a:pPr marL="536575" indent="-536575"/>
            <a:r>
              <a:rPr lang="tr-TR" sz="2400" dirty="0">
                <a:solidFill>
                  <a:srgbClr val="FF0000"/>
                </a:solidFill>
              </a:rPr>
              <a:t>	Lütfen karbon fiber ucun kabloların bağlanabilmesi için delikten yaklaşık 1 cm dışarıda olmasına dikkat edin.</a:t>
            </a:r>
          </a:p>
        </p:txBody>
      </p:sp>
      <p:sp>
        <p:nvSpPr>
          <p:cNvPr id="4" name="Rechteck 3"/>
          <p:cNvSpPr/>
          <p:nvPr/>
        </p:nvSpPr>
        <p:spPr>
          <a:xfrm>
            <a:off x="270542" y="856357"/>
            <a:ext cx="4656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/>
              <a:t>2. Karbon fiber </a:t>
            </a:r>
            <a:r>
              <a:rPr lang="tr-TR" sz="2400" dirty="0" err="1"/>
              <a:t>elektrodun</a:t>
            </a:r>
            <a:r>
              <a:rPr lang="tr-TR" sz="2400" dirty="0"/>
              <a:t> takılması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7" t="22296" r="11414" b="18642"/>
          <a:stretch/>
        </p:blipFill>
        <p:spPr>
          <a:xfrm>
            <a:off x="5767332" y="1412776"/>
            <a:ext cx="2765107" cy="3456384"/>
          </a:xfrm>
          <a:prstGeom prst="rect">
            <a:avLst/>
          </a:prstGeom>
        </p:spPr>
      </p:pic>
      <p:sp>
        <p:nvSpPr>
          <p:cNvPr id="6" name="Geschweifte Klammer rechts 5"/>
          <p:cNvSpPr/>
          <p:nvPr/>
        </p:nvSpPr>
        <p:spPr>
          <a:xfrm>
            <a:off x="6732240" y="1556792"/>
            <a:ext cx="144016" cy="28803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feld 6"/>
          <p:cNvSpPr txBox="1"/>
          <p:nvPr/>
        </p:nvSpPr>
        <p:spPr>
          <a:xfrm>
            <a:off x="7020272" y="1484784"/>
            <a:ext cx="21237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err="1"/>
              <a:t>Elektrodun</a:t>
            </a:r>
            <a:r>
              <a:rPr lang="tr-TR" dirty="0"/>
              <a:t> ucu</a:t>
            </a:r>
          </a:p>
        </p:txBody>
      </p:sp>
      <p:pic>
        <p:nvPicPr>
          <p:cNvPr id="9" name="Picture 3" descr="E:\Kamera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941168"/>
            <a:ext cx="1189037" cy="1450975"/>
          </a:xfrm>
          <a:prstGeom prst="rect">
            <a:avLst/>
          </a:prstGeom>
          <a:noFill/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0AA2F3E3-5BEB-974C-828C-7479CC4558E7}"/>
              </a:ext>
            </a:extLst>
          </p:cNvPr>
          <p:cNvSpPr txBox="1">
            <a:spLocks/>
          </p:cNvSpPr>
          <p:nvPr/>
        </p:nvSpPr>
        <p:spPr>
          <a:xfrm>
            <a:off x="107504" y="116632"/>
            <a:ext cx="8928992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Yakıt hücresinin kurulumu</a:t>
            </a:r>
          </a:p>
        </p:txBody>
      </p:sp>
    </p:spTree>
    <p:extLst>
      <p:ext uri="{BB962C8B-B14F-4D97-AF65-F5344CB8AC3E}">
        <p14:creationId xmlns:p14="http://schemas.microsoft.com/office/powerpoint/2010/main" val="300437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51520" y="1473165"/>
            <a:ext cx="33123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indent="-536575"/>
            <a:r>
              <a:rPr lang="de-DE" sz="2400" dirty="0"/>
              <a:t>2.3 	</a:t>
            </a:r>
            <a:r>
              <a:rPr lang="en-US" sz="2400" dirty="0" err="1"/>
              <a:t>Yakıt</a:t>
            </a:r>
            <a:r>
              <a:rPr lang="en-US" sz="2400" dirty="0"/>
              <a:t> </a:t>
            </a:r>
            <a:r>
              <a:rPr lang="en-US" sz="2400" dirty="0" err="1"/>
              <a:t>hücresi</a:t>
            </a:r>
            <a:r>
              <a:rPr lang="en-US" sz="2400" dirty="0"/>
              <a:t> </a:t>
            </a:r>
            <a:r>
              <a:rPr lang="en-US" sz="2400" dirty="0" err="1"/>
              <a:t>odacığını</a:t>
            </a:r>
            <a:r>
              <a:rPr lang="en-US" sz="2400" dirty="0"/>
              <a:t> </a:t>
            </a:r>
            <a:r>
              <a:rPr lang="en-US" sz="2400" dirty="0" err="1"/>
              <a:t>elektrodun</a:t>
            </a:r>
            <a:r>
              <a:rPr lang="en-US" sz="2400" dirty="0"/>
              <a:t> </a:t>
            </a:r>
            <a:r>
              <a:rPr lang="en-US" sz="2400" dirty="0" err="1"/>
              <a:t>ucu</a:t>
            </a:r>
            <a:r>
              <a:rPr lang="en-US" sz="2400" dirty="0"/>
              <a:t> </a:t>
            </a:r>
            <a:r>
              <a:rPr lang="en-US" sz="2400" dirty="0" err="1"/>
              <a:t>dış</a:t>
            </a:r>
            <a:r>
              <a:rPr lang="en-US" sz="2400" dirty="0"/>
              <a:t> </a:t>
            </a:r>
            <a:r>
              <a:rPr lang="en-US" sz="2400" dirty="0" err="1"/>
              <a:t>plakanın</a:t>
            </a:r>
            <a:r>
              <a:rPr lang="en-US" sz="2400" dirty="0"/>
              <a:t> </a:t>
            </a:r>
            <a:r>
              <a:rPr lang="en-US" sz="2400" dirty="0" err="1"/>
              <a:t>üstünde</a:t>
            </a:r>
            <a:r>
              <a:rPr lang="en-US" sz="2400" dirty="0"/>
              <a:t> </a:t>
            </a:r>
            <a:r>
              <a:rPr lang="en-US" sz="2400" dirty="0" err="1"/>
              <a:t>olacak</a:t>
            </a:r>
            <a:r>
              <a:rPr lang="en-US" sz="2400" dirty="0"/>
              <a:t> </a:t>
            </a:r>
            <a:r>
              <a:rPr lang="en-US" sz="2400" dirty="0" err="1"/>
              <a:t>şekilde</a:t>
            </a:r>
            <a:r>
              <a:rPr lang="en-US" sz="2400" dirty="0"/>
              <a:t> </a:t>
            </a:r>
            <a:r>
              <a:rPr lang="en-US" sz="2400" dirty="0" err="1"/>
              <a:t>koyun</a:t>
            </a:r>
            <a:r>
              <a:rPr lang="en-US" sz="2400" dirty="0"/>
              <a:t>.</a:t>
            </a:r>
            <a:endParaRPr lang="de-DE" sz="2400" dirty="0"/>
          </a:p>
          <a:p>
            <a:endParaRPr lang="de-DE" dirty="0"/>
          </a:p>
        </p:txBody>
      </p:sp>
      <p:pic>
        <p:nvPicPr>
          <p:cNvPr id="1027" name="Picture 3" descr="F:\DCIM\186CANON\IMG_03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30" t="7240" r="25503" b="11670"/>
          <a:stretch/>
        </p:blipFill>
        <p:spPr bwMode="auto">
          <a:xfrm>
            <a:off x="3707904" y="1052736"/>
            <a:ext cx="360040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422202" y="4360458"/>
            <a:ext cx="124367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Uzun </a:t>
            </a:r>
            <a:r>
              <a:rPr lang="de-DE" dirty="0" err="1"/>
              <a:t>kenar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266289" y="1161396"/>
            <a:ext cx="113223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err="1"/>
              <a:t>Kısa</a:t>
            </a:r>
            <a:r>
              <a:rPr lang="de-DE" dirty="0"/>
              <a:t> </a:t>
            </a:r>
            <a:r>
              <a:rPr lang="de-DE" dirty="0" err="1"/>
              <a:t>kenar</a:t>
            </a:r>
            <a:endParaRPr lang="de-DE" dirty="0"/>
          </a:p>
        </p:txBody>
      </p:sp>
      <p:sp>
        <p:nvSpPr>
          <p:cNvPr id="5" name="Geschweifte Klammer rechts 4"/>
          <p:cNvSpPr/>
          <p:nvPr/>
        </p:nvSpPr>
        <p:spPr>
          <a:xfrm>
            <a:off x="6876256" y="1207342"/>
            <a:ext cx="216024" cy="27744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eschweifte Klammer rechts 9"/>
          <p:cNvSpPr/>
          <p:nvPr/>
        </p:nvSpPr>
        <p:spPr>
          <a:xfrm>
            <a:off x="7028655" y="4221088"/>
            <a:ext cx="237633" cy="64807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3" descr="E:\Kamera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5013176"/>
            <a:ext cx="1189037" cy="1450975"/>
          </a:xfrm>
          <a:prstGeom prst="rect">
            <a:avLst/>
          </a:prstGeom>
          <a:noFill/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CA5519F7-3692-5A4B-87C7-2C0D02C1E9D8}"/>
              </a:ext>
            </a:extLst>
          </p:cNvPr>
          <p:cNvSpPr txBox="1">
            <a:spLocks/>
          </p:cNvSpPr>
          <p:nvPr/>
        </p:nvSpPr>
        <p:spPr>
          <a:xfrm>
            <a:off x="107504" y="116632"/>
            <a:ext cx="8928992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Yakıt hücresinin kurulumu</a:t>
            </a:r>
          </a:p>
        </p:txBody>
      </p:sp>
    </p:spTree>
    <p:extLst>
      <p:ext uri="{BB962C8B-B14F-4D97-AF65-F5344CB8AC3E}">
        <p14:creationId xmlns:p14="http://schemas.microsoft.com/office/powerpoint/2010/main" val="139614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82937" y="1700808"/>
            <a:ext cx="4968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/>
            <a:r>
              <a:rPr lang="de-DE" sz="2400" dirty="0"/>
              <a:t>3. 	</a:t>
            </a:r>
            <a:r>
              <a:rPr lang="tr-TR" sz="2400" dirty="0"/>
              <a:t>J-bezi karbon fiber </a:t>
            </a:r>
            <a:r>
              <a:rPr lang="tr-TR" sz="2400" dirty="0" err="1"/>
              <a:t>elektrodun</a:t>
            </a:r>
            <a:r>
              <a:rPr lang="tr-TR" sz="2400" dirty="0"/>
              <a:t> üstüne koyun.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  </a:t>
            </a:r>
          </a:p>
          <a:p>
            <a:pPr marL="363538" indent="-363538"/>
            <a:r>
              <a:rPr lang="de-DE" sz="2400" dirty="0"/>
              <a:t>4. 	</a:t>
            </a:r>
            <a:r>
              <a:rPr lang="en-US" sz="2400" dirty="0" err="1"/>
              <a:t>Kauçuk</a:t>
            </a:r>
            <a:r>
              <a:rPr lang="en-US" sz="2400" dirty="0"/>
              <a:t> </a:t>
            </a:r>
            <a:r>
              <a:rPr lang="en-US" sz="2400" dirty="0" err="1"/>
              <a:t>contayı</a:t>
            </a:r>
            <a:r>
              <a:rPr lang="en-US" sz="2400" dirty="0"/>
              <a:t> </a:t>
            </a:r>
            <a:r>
              <a:rPr lang="en-US" sz="2400" dirty="0" err="1"/>
              <a:t>yakıt</a:t>
            </a:r>
            <a:r>
              <a:rPr lang="en-US" sz="2400" dirty="0"/>
              <a:t> </a:t>
            </a:r>
            <a:r>
              <a:rPr lang="en-US" sz="2400" dirty="0" err="1"/>
              <a:t>hücresi</a:t>
            </a:r>
            <a:r>
              <a:rPr lang="en-US" sz="2400" dirty="0"/>
              <a:t> </a:t>
            </a:r>
            <a:r>
              <a:rPr lang="en-US" sz="2400" dirty="0" err="1"/>
              <a:t>odacığının</a:t>
            </a:r>
            <a:r>
              <a:rPr lang="en-US" sz="2400" dirty="0"/>
              <a:t> </a:t>
            </a:r>
            <a:r>
              <a:rPr lang="en-US" sz="2400" dirty="0" err="1"/>
              <a:t>üstüne</a:t>
            </a:r>
            <a:r>
              <a:rPr lang="en-US" sz="2400" dirty="0"/>
              <a:t> </a:t>
            </a:r>
            <a:r>
              <a:rPr lang="en-US" sz="2400" dirty="0" err="1"/>
              <a:t>koyun</a:t>
            </a:r>
            <a:r>
              <a:rPr lang="en-US" sz="2400" dirty="0"/>
              <a:t>.</a:t>
            </a:r>
            <a:endParaRPr 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8036" r="44285" b="16249"/>
          <a:stretch/>
        </p:blipFill>
        <p:spPr>
          <a:xfrm>
            <a:off x="6222138" y="931936"/>
            <a:ext cx="2210893" cy="277891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t="5179" r="42913" b="5059"/>
          <a:stretch/>
        </p:blipFill>
        <p:spPr>
          <a:xfrm>
            <a:off x="5220072" y="4077072"/>
            <a:ext cx="2058455" cy="2547303"/>
          </a:xfrm>
          <a:prstGeom prst="rect">
            <a:avLst/>
          </a:prstGeom>
        </p:spPr>
      </p:pic>
      <p:pic>
        <p:nvPicPr>
          <p:cNvPr id="7" name="Picture 3" descr="E:\Kamera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4941168"/>
            <a:ext cx="1189037" cy="1450975"/>
          </a:xfrm>
          <a:prstGeom prst="rect">
            <a:avLst/>
          </a:prstGeom>
          <a:noFill/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0E8833F5-DF6B-E54D-AC9B-A8E9D66448BF}"/>
              </a:ext>
            </a:extLst>
          </p:cNvPr>
          <p:cNvSpPr txBox="1">
            <a:spLocks/>
          </p:cNvSpPr>
          <p:nvPr/>
        </p:nvSpPr>
        <p:spPr>
          <a:xfrm>
            <a:off x="107504" y="116632"/>
            <a:ext cx="8928992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Yakıt hücresinin kurulumu</a:t>
            </a:r>
          </a:p>
        </p:txBody>
      </p:sp>
    </p:spTree>
    <p:extLst>
      <p:ext uri="{BB962C8B-B14F-4D97-AF65-F5344CB8AC3E}">
        <p14:creationId xmlns:p14="http://schemas.microsoft.com/office/powerpoint/2010/main" val="1077842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79512" y="836712"/>
            <a:ext cx="561662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5.  </a:t>
            </a:r>
            <a:r>
              <a:rPr lang="en-US" sz="2400" dirty="0" err="1"/>
              <a:t>Katyon</a:t>
            </a:r>
            <a:r>
              <a:rPr lang="en-US" sz="2400" dirty="0"/>
              <a:t> </a:t>
            </a:r>
            <a:r>
              <a:rPr lang="en-US" sz="2400" dirty="0" err="1"/>
              <a:t>değişim</a:t>
            </a:r>
            <a:r>
              <a:rPr lang="en-US" sz="2400" dirty="0"/>
              <a:t> </a:t>
            </a:r>
            <a:r>
              <a:rPr lang="en-US" sz="2400" dirty="0" err="1"/>
              <a:t>membranını</a:t>
            </a:r>
            <a:r>
              <a:rPr lang="en-US" sz="2400" dirty="0"/>
              <a:t>( 1 </a:t>
            </a:r>
            <a:r>
              <a:rPr lang="en-US" sz="2400" dirty="0" err="1"/>
              <a:t>gün</a:t>
            </a:r>
            <a:r>
              <a:rPr lang="en-US" sz="2400" dirty="0"/>
              <a:t> </a:t>
            </a:r>
            <a:r>
              <a:rPr lang="en-US" sz="2400" dirty="0" err="1"/>
              <a:t>öncesinden</a:t>
            </a:r>
            <a:r>
              <a:rPr lang="en-US" sz="2400" dirty="0"/>
              <a:t> </a:t>
            </a:r>
            <a:r>
              <a:rPr lang="en-US" sz="2400" dirty="0" err="1"/>
              <a:t>suda</a:t>
            </a:r>
            <a:r>
              <a:rPr lang="en-US" sz="2400" dirty="0"/>
              <a:t> </a:t>
            </a:r>
            <a:r>
              <a:rPr lang="en-US" sz="2400" dirty="0" err="1"/>
              <a:t>beklettiğimiz</a:t>
            </a:r>
            <a:r>
              <a:rPr lang="en-US" sz="2400" dirty="0"/>
              <a:t>) </a:t>
            </a:r>
            <a:r>
              <a:rPr lang="en-US" sz="2400" dirty="0" err="1"/>
              <a:t>kauçuk</a:t>
            </a:r>
            <a:r>
              <a:rPr lang="en-US" sz="2400" dirty="0"/>
              <a:t> </a:t>
            </a:r>
            <a:r>
              <a:rPr lang="en-US" sz="2400" dirty="0" err="1"/>
              <a:t>conta</a:t>
            </a:r>
            <a:r>
              <a:rPr lang="en-US" sz="2400" dirty="0"/>
              <a:t> </a:t>
            </a:r>
            <a:r>
              <a:rPr lang="en-US" sz="2400" dirty="0" err="1"/>
              <a:t>üzerine</a:t>
            </a:r>
            <a:r>
              <a:rPr lang="en-US" sz="2400" dirty="0"/>
              <a:t> </a:t>
            </a:r>
            <a:r>
              <a:rPr lang="en-US" sz="2400" dirty="0" err="1"/>
              <a:t>koyun</a:t>
            </a:r>
            <a:r>
              <a:rPr lang="en-US" sz="2400" dirty="0"/>
              <a:t>.</a:t>
            </a:r>
          </a:p>
          <a:p>
            <a:pPr marL="457200" indent="-457200">
              <a:buAutoNum type="arabicPeriod" startAt="5"/>
            </a:pPr>
            <a:endParaRPr lang="de-DE" sz="2400" dirty="0"/>
          </a:p>
          <a:p>
            <a:endParaRPr lang="de-DE" sz="3600" dirty="0"/>
          </a:p>
          <a:p>
            <a:r>
              <a:rPr lang="en-US" sz="2400" dirty="0"/>
              <a:t>6.  Put another neoprene gasket on top of the cation-exchange membrane. </a:t>
            </a:r>
            <a:r>
              <a:rPr lang="en-US" sz="2400" dirty="0" err="1"/>
              <a:t>Başka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kauçuk</a:t>
            </a:r>
            <a:r>
              <a:rPr lang="en-US" sz="2400" dirty="0"/>
              <a:t> </a:t>
            </a:r>
            <a:r>
              <a:rPr lang="en-US" sz="2400" dirty="0" err="1"/>
              <a:t>contayı</a:t>
            </a:r>
            <a:r>
              <a:rPr lang="en-US" sz="2400" dirty="0"/>
              <a:t> </a:t>
            </a:r>
            <a:r>
              <a:rPr lang="en-US" sz="2400" dirty="0" err="1"/>
              <a:t>katyon</a:t>
            </a:r>
            <a:r>
              <a:rPr lang="en-US" sz="2400" dirty="0"/>
              <a:t> </a:t>
            </a:r>
            <a:r>
              <a:rPr lang="en-US" sz="2400" dirty="0" err="1"/>
              <a:t>değişim</a:t>
            </a:r>
            <a:r>
              <a:rPr lang="en-US" sz="2400" dirty="0"/>
              <a:t> </a:t>
            </a:r>
            <a:r>
              <a:rPr lang="en-US" sz="2400" dirty="0" err="1"/>
              <a:t>membranının</a:t>
            </a:r>
            <a:r>
              <a:rPr lang="en-US" sz="2400" dirty="0"/>
              <a:t> </a:t>
            </a:r>
            <a:r>
              <a:rPr lang="en-US" sz="2400" dirty="0" err="1"/>
              <a:t>üzerine</a:t>
            </a:r>
            <a:r>
              <a:rPr lang="en-US" sz="2400" dirty="0"/>
              <a:t> </a:t>
            </a:r>
            <a:r>
              <a:rPr lang="en-US" sz="2400" dirty="0" err="1"/>
              <a:t>koyun</a:t>
            </a:r>
            <a:r>
              <a:rPr lang="en-US" sz="2400" dirty="0"/>
              <a:t>.</a:t>
            </a:r>
            <a:endParaRPr lang="de-DE" sz="2400" dirty="0"/>
          </a:p>
          <a:p>
            <a:endParaRPr lang="de-DE" sz="5400" dirty="0"/>
          </a:p>
          <a:p>
            <a:r>
              <a:rPr lang="en-US" sz="2400" dirty="0"/>
              <a:t>7.  </a:t>
            </a:r>
            <a:r>
              <a:rPr lang="en-US" sz="2400" dirty="0" err="1"/>
              <a:t>Başka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J-</a:t>
            </a:r>
            <a:r>
              <a:rPr lang="en-US" sz="2400" dirty="0" err="1"/>
              <a:t>bezi</a:t>
            </a:r>
            <a:r>
              <a:rPr lang="en-US" sz="2400" dirty="0"/>
              <a:t> </a:t>
            </a:r>
            <a:r>
              <a:rPr lang="en-US" sz="2400" dirty="0" err="1"/>
              <a:t>kauçuk</a:t>
            </a:r>
            <a:r>
              <a:rPr lang="en-US" sz="2400" dirty="0"/>
              <a:t> </a:t>
            </a:r>
            <a:r>
              <a:rPr lang="en-US" sz="2400" dirty="0" err="1"/>
              <a:t>contanın</a:t>
            </a:r>
            <a:r>
              <a:rPr lang="en-US" sz="2400" dirty="0"/>
              <a:t> </a:t>
            </a:r>
            <a:r>
              <a:rPr lang="en-US" sz="2400" dirty="0" err="1"/>
              <a:t>içine</a:t>
            </a:r>
            <a:r>
              <a:rPr lang="en-US" sz="2400" dirty="0"/>
              <a:t> </a:t>
            </a:r>
            <a:r>
              <a:rPr lang="en-US" sz="2400" dirty="0" err="1"/>
              <a:t>yerleştirilmiş</a:t>
            </a:r>
            <a:r>
              <a:rPr lang="en-US" sz="2400" dirty="0"/>
              <a:t> </a:t>
            </a:r>
            <a:r>
              <a:rPr lang="en-US" sz="2400" dirty="0" err="1"/>
              <a:t>katyon</a:t>
            </a:r>
            <a:r>
              <a:rPr lang="en-US" sz="2400" dirty="0"/>
              <a:t> </a:t>
            </a:r>
            <a:r>
              <a:rPr lang="en-US" sz="2400" dirty="0" err="1"/>
              <a:t>değişim</a:t>
            </a:r>
            <a:r>
              <a:rPr lang="en-US" sz="2400" dirty="0"/>
              <a:t> </a:t>
            </a:r>
            <a:r>
              <a:rPr lang="en-US" sz="2400" dirty="0" err="1"/>
              <a:t>membranının</a:t>
            </a:r>
            <a:r>
              <a:rPr lang="en-US" sz="2400" dirty="0"/>
              <a:t> </a:t>
            </a:r>
            <a:r>
              <a:rPr lang="en-US" sz="2400" dirty="0" err="1"/>
              <a:t>üstüne</a:t>
            </a:r>
            <a:r>
              <a:rPr lang="en-US" sz="2400" dirty="0"/>
              <a:t> </a:t>
            </a:r>
            <a:r>
              <a:rPr lang="en-US" sz="2400" dirty="0" err="1"/>
              <a:t>koyun</a:t>
            </a:r>
            <a:r>
              <a:rPr lang="en-US" sz="2400" dirty="0"/>
              <a:t>.</a:t>
            </a:r>
            <a:endParaRPr lang="de-DE" sz="2400" dirty="0"/>
          </a:p>
          <a:p>
            <a:r>
              <a:rPr lang="de-DE" sz="2400" dirty="0"/>
              <a:t>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5" t="13383" r="45397" b="16249"/>
          <a:stretch/>
        </p:blipFill>
        <p:spPr>
          <a:xfrm>
            <a:off x="7452320" y="1052736"/>
            <a:ext cx="1380696" cy="171453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81" t="8512" r="42063" b="23393"/>
          <a:stretch/>
        </p:blipFill>
        <p:spPr>
          <a:xfrm>
            <a:off x="6660232" y="2996952"/>
            <a:ext cx="1380696" cy="176285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52962"/>
            <a:ext cx="1380696" cy="170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E:\Kamera.pn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4941168"/>
            <a:ext cx="1189037" cy="1450975"/>
          </a:xfrm>
          <a:prstGeom prst="rect">
            <a:avLst/>
          </a:prstGeom>
          <a:noFill/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980EF16D-7563-4A4D-BC18-9D710D910099}"/>
              </a:ext>
            </a:extLst>
          </p:cNvPr>
          <p:cNvSpPr txBox="1">
            <a:spLocks/>
          </p:cNvSpPr>
          <p:nvPr/>
        </p:nvSpPr>
        <p:spPr>
          <a:xfrm>
            <a:off x="107504" y="116632"/>
            <a:ext cx="8928992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Yakıt hücresinin kurulumu</a:t>
            </a:r>
          </a:p>
        </p:txBody>
      </p:sp>
    </p:spTree>
    <p:extLst>
      <p:ext uri="{BB962C8B-B14F-4D97-AF65-F5344CB8AC3E}">
        <p14:creationId xmlns:p14="http://schemas.microsoft.com/office/powerpoint/2010/main" val="410499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94023" y="1158999"/>
            <a:ext cx="504056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/>
          </a:p>
          <a:p>
            <a:pPr marL="536575" indent="-536575"/>
            <a:r>
              <a:rPr lang="de-DE" sz="2400" dirty="0"/>
              <a:t>8.1. 	</a:t>
            </a:r>
            <a:r>
              <a:rPr lang="tr-TR" sz="2400" dirty="0"/>
              <a:t>Hazırlanmış ikinci karbon fiber </a:t>
            </a:r>
            <a:r>
              <a:rPr lang="tr-TR" sz="2400" dirty="0" err="1"/>
              <a:t>elektrodu</a:t>
            </a:r>
            <a:r>
              <a:rPr lang="tr-TR" sz="2400" dirty="0"/>
              <a:t> yakıt hücresi odacığına yerleştirin.</a:t>
            </a:r>
            <a:endParaRPr lang="de-DE" sz="2400" dirty="0"/>
          </a:p>
          <a:p>
            <a:pPr marL="536575" indent="-536575"/>
            <a:endParaRPr lang="de-DE" sz="2400" dirty="0"/>
          </a:p>
          <a:p>
            <a:pPr marL="536575" indent="-536575"/>
            <a:r>
              <a:rPr lang="de-DE" sz="2400" dirty="0"/>
              <a:t>8.2 	</a:t>
            </a:r>
            <a:r>
              <a:rPr lang="tr-TR" sz="2400" dirty="0"/>
              <a:t>Cımbız yardımıyla, karbon fiber </a:t>
            </a:r>
            <a:r>
              <a:rPr lang="tr-TR" sz="2400" dirty="0" err="1"/>
              <a:t>elektrodun</a:t>
            </a:r>
            <a:r>
              <a:rPr lang="tr-TR" sz="2400" dirty="0"/>
              <a:t> ucunu ikinci odacığın iki deliğinden bir tanesinden çıkarın.</a:t>
            </a:r>
          </a:p>
          <a:p>
            <a:pPr marL="536575" indent="-536575"/>
            <a:r>
              <a:rPr lang="en-US" sz="2400" dirty="0">
                <a:solidFill>
                  <a:srgbClr val="FF0000"/>
                </a:solidFill>
              </a:rPr>
              <a:t>        </a:t>
            </a:r>
            <a:endParaRPr lang="tr-TR" sz="2400" dirty="0"/>
          </a:p>
          <a:p>
            <a:pPr marL="536575" indent="-536575"/>
            <a:r>
              <a:rPr lang="tr-TR" sz="2400" dirty="0">
                <a:solidFill>
                  <a:srgbClr val="FF0000"/>
                </a:solidFill>
              </a:rPr>
              <a:t>	Lütfen karbon fiber ucun kabloların bağlanabilmesi için delikten yaklaşık 1 cm dışarıda olmasına dikkat edin.</a:t>
            </a:r>
          </a:p>
          <a:p>
            <a:pPr marL="536575" indent="-536575"/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94023" y="908720"/>
            <a:ext cx="5449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/>
              <a:t>8. </a:t>
            </a:r>
            <a:r>
              <a:rPr lang="en-US" sz="2400" dirty="0" err="1"/>
              <a:t>İkinci</a:t>
            </a:r>
            <a:r>
              <a:rPr lang="en-US" sz="2400" dirty="0"/>
              <a:t> </a:t>
            </a:r>
            <a:r>
              <a:rPr lang="en-US" sz="2400" dirty="0" err="1"/>
              <a:t>karbon</a:t>
            </a:r>
            <a:r>
              <a:rPr lang="en-US" sz="2400" dirty="0"/>
              <a:t> fiber </a:t>
            </a:r>
            <a:r>
              <a:rPr lang="en-US" sz="2400" dirty="0" err="1"/>
              <a:t>elektrodun</a:t>
            </a:r>
            <a:r>
              <a:rPr lang="en-US" sz="2400" dirty="0"/>
              <a:t> </a:t>
            </a:r>
            <a:r>
              <a:rPr lang="en-US" sz="2400" dirty="0" err="1"/>
              <a:t>kurulumu</a:t>
            </a:r>
            <a:endParaRPr lang="de-DE" sz="2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4" t="20096" r="10742" b="16117"/>
          <a:stretch/>
        </p:blipFill>
        <p:spPr>
          <a:xfrm>
            <a:off x="6084168" y="1472448"/>
            <a:ext cx="2686757" cy="3428937"/>
          </a:xfrm>
          <a:prstGeom prst="rect">
            <a:avLst/>
          </a:prstGeom>
        </p:spPr>
      </p:pic>
      <p:sp>
        <p:nvSpPr>
          <p:cNvPr id="7" name="Geschweifte Klammer rechts 6"/>
          <p:cNvSpPr/>
          <p:nvPr/>
        </p:nvSpPr>
        <p:spPr>
          <a:xfrm>
            <a:off x="7020272" y="1700808"/>
            <a:ext cx="145086" cy="28803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7236296" y="1628800"/>
            <a:ext cx="20882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err="1"/>
              <a:t>Elektrodun</a:t>
            </a:r>
            <a:r>
              <a:rPr lang="de-DE" dirty="0"/>
              <a:t> </a:t>
            </a:r>
            <a:r>
              <a:rPr lang="de-DE" dirty="0" err="1"/>
              <a:t>uç</a:t>
            </a:r>
            <a:r>
              <a:rPr lang="de-DE" dirty="0"/>
              <a:t> </a:t>
            </a:r>
            <a:r>
              <a:rPr lang="de-DE" dirty="0" err="1"/>
              <a:t>kısmı</a:t>
            </a:r>
            <a:endParaRPr lang="de-DE" dirty="0"/>
          </a:p>
        </p:txBody>
      </p:sp>
      <p:pic>
        <p:nvPicPr>
          <p:cNvPr id="10" name="Picture 3" descr="E:\Kamera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4941168"/>
            <a:ext cx="1189037" cy="1450975"/>
          </a:xfrm>
          <a:prstGeom prst="rect">
            <a:avLst/>
          </a:prstGeom>
          <a:noFill/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83F9733F-A734-544D-A9C9-6A576FC73665}"/>
              </a:ext>
            </a:extLst>
          </p:cNvPr>
          <p:cNvSpPr txBox="1">
            <a:spLocks/>
          </p:cNvSpPr>
          <p:nvPr/>
        </p:nvSpPr>
        <p:spPr>
          <a:xfrm>
            <a:off x="107504" y="116632"/>
            <a:ext cx="8928992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Yakıt hücresinin kurulumu</a:t>
            </a:r>
          </a:p>
        </p:txBody>
      </p:sp>
    </p:spTree>
    <p:extLst>
      <p:ext uri="{BB962C8B-B14F-4D97-AF65-F5344CB8AC3E}">
        <p14:creationId xmlns:p14="http://schemas.microsoft.com/office/powerpoint/2010/main" val="3901169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9512" y="1052736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/>
            <a:r>
              <a:rPr lang="en-US" sz="2400" dirty="0"/>
              <a:t>9.  </a:t>
            </a:r>
            <a:r>
              <a:rPr lang="en-US" sz="2400" dirty="0" err="1"/>
              <a:t>İkinci</a:t>
            </a:r>
            <a:r>
              <a:rPr lang="en-US" sz="2400" dirty="0"/>
              <a:t> </a:t>
            </a:r>
            <a:r>
              <a:rPr lang="en-US" sz="2400" dirty="0" err="1"/>
              <a:t>yakıt</a:t>
            </a:r>
            <a:r>
              <a:rPr lang="en-US" sz="2400" dirty="0"/>
              <a:t> </a:t>
            </a:r>
            <a:r>
              <a:rPr lang="en-US" sz="2400" dirty="0" err="1"/>
              <a:t>hücresi</a:t>
            </a:r>
            <a:r>
              <a:rPr lang="en-US" sz="2400" dirty="0"/>
              <a:t> </a:t>
            </a:r>
            <a:r>
              <a:rPr lang="en-US" sz="2400" dirty="0" err="1"/>
              <a:t>odacığını</a:t>
            </a:r>
            <a:r>
              <a:rPr lang="en-US" sz="2400" dirty="0"/>
              <a:t> </a:t>
            </a:r>
            <a:r>
              <a:rPr lang="en-US" sz="2400" dirty="0" err="1"/>
              <a:t>kauçuk</a:t>
            </a:r>
            <a:r>
              <a:rPr lang="en-US" sz="2400" dirty="0"/>
              <a:t> </a:t>
            </a:r>
            <a:r>
              <a:rPr lang="en-US" sz="2400" dirty="0" err="1"/>
              <a:t>contanın</a:t>
            </a:r>
            <a:r>
              <a:rPr lang="en-US" sz="2400" dirty="0"/>
              <a:t> </a:t>
            </a:r>
            <a:r>
              <a:rPr lang="en-US" sz="2400" dirty="0" err="1"/>
              <a:t>üstüne</a:t>
            </a:r>
            <a:r>
              <a:rPr lang="en-US" sz="2400" dirty="0"/>
              <a:t> </a:t>
            </a:r>
            <a:r>
              <a:rPr lang="en-US" sz="2400" dirty="0" err="1"/>
              <a:t>koyun</a:t>
            </a:r>
            <a:r>
              <a:rPr lang="en-US" sz="2400" dirty="0"/>
              <a:t>.</a:t>
            </a:r>
          </a:p>
          <a:p>
            <a:pPr marL="449263" indent="-449263"/>
            <a:r>
              <a:rPr lang="en-US" sz="2400" dirty="0">
                <a:solidFill>
                  <a:srgbClr val="FF0000"/>
                </a:solidFill>
              </a:rPr>
              <a:t>       </a:t>
            </a:r>
            <a:r>
              <a:rPr lang="en-US" sz="2400" dirty="0" err="1">
                <a:solidFill>
                  <a:srgbClr val="FF0000"/>
                </a:solidFill>
              </a:rPr>
              <a:t>Lütfen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karbon</a:t>
            </a:r>
            <a:r>
              <a:rPr lang="en-US" sz="2400" dirty="0">
                <a:solidFill>
                  <a:srgbClr val="FF0000"/>
                </a:solidFill>
              </a:rPr>
              <a:t> fiber </a:t>
            </a:r>
            <a:r>
              <a:rPr lang="en-US" sz="2400" dirty="0" err="1">
                <a:solidFill>
                  <a:srgbClr val="FF0000"/>
                </a:solidFill>
              </a:rPr>
              <a:t>elektrodun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uç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kısımlarının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çapraz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olması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gerektiğine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fikkat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edin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de-DE" sz="2400" dirty="0">
              <a:solidFill>
                <a:srgbClr val="FF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7" t="5416" r="25397" b="5774"/>
          <a:stretch/>
        </p:blipFill>
        <p:spPr>
          <a:xfrm>
            <a:off x="775224" y="3140968"/>
            <a:ext cx="3004688" cy="343788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282936" y="2723434"/>
            <a:ext cx="157421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tx1"/>
                </a:solidFill>
                <a:sym typeface="Wingdings"/>
              </a:rPr>
              <a:t>Uçlar</a:t>
            </a:r>
            <a:r>
              <a:rPr lang="de-DE" dirty="0">
                <a:solidFill>
                  <a:schemeClr val="tx1"/>
                </a:solidFill>
                <a:sym typeface="Wingdings"/>
              </a:rPr>
              <a:t> </a:t>
            </a:r>
            <a:r>
              <a:rPr lang="de-DE" dirty="0" err="1">
                <a:solidFill>
                  <a:schemeClr val="tx1"/>
                </a:solidFill>
                <a:sym typeface="Wingdings"/>
              </a:rPr>
              <a:t>çapraz</a:t>
            </a:r>
            <a:r>
              <a:rPr lang="de-DE" sz="2800" b="1" dirty="0">
                <a:solidFill>
                  <a:srgbClr val="92D050"/>
                </a:solidFill>
                <a:sym typeface="Wingdings"/>
              </a:rPr>
              <a:t>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1" t="8771" r="27631" b="5184"/>
          <a:stretch/>
        </p:blipFill>
        <p:spPr>
          <a:xfrm>
            <a:off x="3995936" y="3140968"/>
            <a:ext cx="3030606" cy="343788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048440" y="2711698"/>
            <a:ext cx="196778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err="1">
                <a:sym typeface="Wingdings"/>
              </a:rPr>
              <a:t>Uçlar</a:t>
            </a:r>
            <a:r>
              <a:rPr lang="de-DE" dirty="0">
                <a:sym typeface="Wingdings"/>
              </a:rPr>
              <a:t> </a:t>
            </a:r>
            <a:r>
              <a:rPr lang="de-DE" dirty="0" err="1">
                <a:sym typeface="Wingdings"/>
              </a:rPr>
              <a:t>aynı</a:t>
            </a:r>
            <a:r>
              <a:rPr lang="de-DE" dirty="0">
                <a:sym typeface="Wingdings"/>
              </a:rPr>
              <a:t> </a:t>
            </a:r>
            <a:r>
              <a:rPr lang="de-DE" dirty="0" err="1">
                <a:sym typeface="Wingdings"/>
              </a:rPr>
              <a:t>sırada</a:t>
            </a:r>
            <a:r>
              <a:rPr lang="de-DE" sz="2800" b="1" dirty="0">
                <a:solidFill>
                  <a:srgbClr val="FF0000"/>
                </a:solidFill>
                <a:sym typeface="Wingdings"/>
              </a:rPr>
              <a:t>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9" name="Multiplizieren 8"/>
          <p:cNvSpPr/>
          <p:nvPr/>
        </p:nvSpPr>
        <p:spPr>
          <a:xfrm>
            <a:off x="3852560" y="2926491"/>
            <a:ext cx="3312368" cy="3783406"/>
          </a:xfrm>
          <a:prstGeom prst="mathMultiply">
            <a:avLst>
              <a:gd name="adj1" fmla="val 643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547664" y="3299498"/>
            <a:ext cx="1368152" cy="5211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827163" y="3295508"/>
            <a:ext cx="1368152" cy="5211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Picture 3" descr="E:\Kamera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5085184"/>
            <a:ext cx="1189037" cy="1450975"/>
          </a:xfrm>
          <a:prstGeom prst="rect">
            <a:avLst/>
          </a:prstGeom>
          <a:noFill/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6705B157-0B44-804F-B204-D3370A9A1C57}"/>
              </a:ext>
            </a:extLst>
          </p:cNvPr>
          <p:cNvSpPr txBox="1">
            <a:spLocks/>
          </p:cNvSpPr>
          <p:nvPr/>
        </p:nvSpPr>
        <p:spPr>
          <a:xfrm>
            <a:off x="107504" y="116632"/>
            <a:ext cx="8928992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Yakıt hücresinin kurulumu</a:t>
            </a:r>
          </a:p>
        </p:txBody>
      </p:sp>
    </p:spTree>
    <p:extLst>
      <p:ext uri="{BB962C8B-B14F-4D97-AF65-F5344CB8AC3E}">
        <p14:creationId xmlns:p14="http://schemas.microsoft.com/office/powerpoint/2010/main" val="258989047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203</Words>
  <Application>Microsoft Macintosh PowerPoint</Application>
  <PresentationFormat>Ekran Gösterisi (4:3)</PresentationFormat>
  <Paragraphs>60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Larissa</vt:lpstr>
      <vt:lpstr>Öğretmen Rehberi</vt:lpstr>
      <vt:lpstr>Malzemeler / Alet Parçaları</vt:lpstr>
      <vt:lpstr>Yakıt hücresinin kurulumu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Lehreranleitung</dc:title>
  <dc:creator>dürr</dc:creator>
  <cp:lastModifiedBy>Samet Teke</cp:lastModifiedBy>
  <cp:revision>50</cp:revision>
  <dcterms:created xsi:type="dcterms:W3CDTF">2018-01-30T10:36:45Z</dcterms:created>
  <dcterms:modified xsi:type="dcterms:W3CDTF">2018-04-18T15:55:49Z</dcterms:modified>
</cp:coreProperties>
</file>