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92" r:id="rId2"/>
    <p:sldId id="273" r:id="rId3"/>
    <p:sldId id="269" r:id="rId4"/>
    <p:sldId id="316" r:id="rId5"/>
    <p:sldId id="311" r:id="rId6"/>
    <p:sldId id="315" r:id="rId7"/>
    <p:sldId id="320" r:id="rId8"/>
    <p:sldId id="319" r:id="rId9"/>
    <p:sldId id="313" r:id="rId10"/>
    <p:sldId id="260" r:id="rId11"/>
    <p:sldId id="317" r:id="rId12"/>
    <p:sldId id="321" r:id="rId13"/>
    <p:sldId id="322" r:id="rId14"/>
    <p:sldId id="325" r:id="rId15"/>
    <p:sldId id="323" r:id="rId16"/>
    <p:sldId id="324" r:id="rId17"/>
    <p:sldId id="326" r:id="rId18"/>
    <p:sldId id="327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B2C7EC"/>
    <a:srgbClr val="3399FF"/>
    <a:srgbClr val="FF0000"/>
    <a:srgbClr val="CCCCFF"/>
    <a:srgbClr val="98C8F8"/>
    <a:srgbClr val="00CC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0" autoAdjust="0"/>
    <p:restoredTop sz="94545" autoAdjust="0"/>
  </p:normalViewPr>
  <p:slideViewPr>
    <p:cSldViewPr>
      <p:cViewPr varScale="1">
        <p:scale>
          <a:sx n="81" d="100"/>
          <a:sy n="81" d="100"/>
        </p:scale>
        <p:origin x="184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3" Type="http://schemas.openxmlformats.org/officeDocument/2006/relationships/slide" Target="slides/slide7.xml"/><Relationship Id="rId7" Type="http://schemas.openxmlformats.org/officeDocument/2006/relationships/slide" Target="slides/slide12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1.xml"/><Relationship Id="rId11" Type="http://schemas.openxmlformats.org/officeDocument/2006/relationships/slide" Target="slides/slide16.xml"/><Relationship Id="rId5" Type="http://schemas.openxmlformats.org/officeDocument/2006/relationships/slide" Target="slides/slide10.xml"/><Relationship Id="rId10" Type="http://schemas.openxmlformats.org/officeDocument/2006/relationships/slide" Target="slides/slide15.xml"/><Relationship Id="rId4" Type="http://schemas.openxmlformats.org/officeDocument/2006/relationships/slide" Target="slides/slide8.xml"/><Relationship Id="rId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6807BE-982F-47E0-8244-A5DD6D31ACFA}" type="datetimeFigureOut">
              <a:rPr lang="de-DE"/>
              <a:pPr>
                <a:defRPr/>
              </a:pPr>
              <a:t>18.04.18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2B6849-7647-4AF7-B215-B51CD6B35A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828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1E2B5-AB6B-42C6-B0CC-3990935824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34CC-E830-4C90-86B8-8D413ACD96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4537F-18FF-4E50-8118-D0C54F49EB3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2A946-01C7-4C41-9D96-F70E2DC836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B2ED6-3932-4181-9974-BB71458FE5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006A-9106-4239-A57E-1F72723589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8623-2A9C-4489-98D5-0CC1CFB73C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E3D9A-BACB-4ACF-A9C5-DB2A091974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0162-C147-46F1-A652-BFAEB75A3F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7E929-380D-4A6E-A6E9-2A1173A81D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5B7D-F6C8-450F-AA68-B6C919953FC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F0751-C6CA-4894-AB93-B0A6D0054F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5925E2-B752-45C3-AC3C-0437259F9B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Biowasserstoff%20Vorbereitung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Biowasserstoff%20Gaszufuhr%20%C3%B6ffnen.mp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Biowasserstoff%20Blubbern%20.mp4" TargetMode="External"/><Relationship Id="rId2" Type="http://schemas.openxmlformats.org/officeDocument/2006/relationships/hyperlink" Target="Biowasserstoff%20Gaszufuhr%20%C3%B6ffnen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Biowasserstoff%20Gaszufuhr%20%C3%B6ffnen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ChangeArrowheads="1"/>
          </p:cNvSpPr>
          <p:nvPr/>
        </p:nvSpPr>
        <p:spPr bwMode="auto">
          <a:xfrm>
            <a:off x="537222" y="476250"/>
            <a:ext cx="8064500" cy="2232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6000" b="1"/>
          </a:p>
        </p:txBody>
      </p:sp>
      <p:sp>
        <p:nvSpPr>
          <p:cNvPr id="2051" name="Textfeld 5"/>
          <p:cNvSpPr txBox="1">
            <a:spLocks noChangeArrowheads="1"/>
          </p:cNvSpPr>
          <p:nvPr/>
        </p:nvSpPr>
        <p:spPr bwMode="auto">
          <a:xfrm>
            <a:off x="1007352" y="476250"/>
            <a:ext cx="75612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6000" b="1" dirty="0" err="1"/>
              <a:t>Biyohidrojen</a:t>
            </a:r>
            <a:r>
              <a:rPr lang="de-DE" sz="6000" b="1" dirty="0"/>
              <a:t> </a:t>
            </a:r>
            <a:r>
              <a:rPr lang="de-DE" sz="6000" b="1" dirty="0" err="1"/>
              <a:t>Üretimi</a:t>
            </a:r>
            <a:endParaRPr lang="de-DE" sz="60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852738"/>
            <a:ext cx="4967287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5256213" cy="4175720"/>
          </a:xfrm>
        </p:spPr>
        <p:txBody>
          <a:bodyPr/>
          <a:lstStyle/>
          <a:p>
            <a:pPr marL="514350" indent="-514350">
              <a:buFontTx/>
              <a:buAutoNum type="arabicPeriod" startAt="2"/>
            </a:pPr>
            <a:r>
              <a:rPr lang="de-DE" b="1" dirty="0"/>
              <a:t>Substrat</a:t>
            </a:r>
            <a:r>
              <a:rPr lang="cs-CZ" b="1" dirty="0"/>
              <a:t> </a:t>
            </a:r>
            <a:r>
              <a:rPr lang="cs-CZ" b="1" dirty="0" err="1"/>
              <a:t>hazırlanması</a:t>
            </a:r>
            <a:r>
              <a:rPr lang="cs-CZ" b="1" dirty="0"/>
              <a:t>  </a:t>
            </a:r>
            <a:endParaRPr lang="de-DE" b="1" dirty="0"/>
          </a:p>
          <a:p>
            <a:pPr marL="514350" indent="-514350">
              <a:buFontTx/>
              <a:buNone/>
            </a:pPr>
            <a:r>
              <a:rPr lang="de-DE" dirty="0"/>
              <a:t>2.2 20g </a:t>
            </a:r>
            <a:r>
              <a:rPr lang="de-DE" dirty="0" err="1"/>
              <a:t>substrat</a:t>
            </a:r>
            <a:r>
              <a:rPr lang="de-DE" dirty="0"/>
              <a:t> II </a:t>
            </a:r>
            <a:r>
              <a:rPr lang="cs-CZ" dirty="0" err="1"/>
              <a:t>ölçün</a:t>
            </a:r>
            <a:r>
              <a:rPr lang="de-DE" dirty="0"/>
              <a:t>. (</a:t>
            </a:r>
            <a:r>
              <a:rPr lang="cs-CZ" dirty="0" err="1"/>
              <a:t>toz</a:t>
            </a:r>
            <a:r>
              <a:rPr lang="de-DE" dirty="0"/>
              <a:t> </a:t>
            </a:r>
            <a:r>
              <a:rPr lang="cs-CZ" dirty="0" err="1"/>
              <a:t>kültür</a:t>
            </a:r>
            <a:r>
              <a:rPr lang="de-DE" dirty="0"/>
              <a:t>) 	</a:t>
            </a:r>
          </a:p>
        </p:txBody>
      </p:sp>
      <p:sp>
        <p:nvSpPr>
          <p:cNvPr id="11268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1269" name="Grafik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400" y="2060575"/>
            <a:ext cx="29194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feld 9"/>
          <p:cNvSpPr txBox="1">
            <a:spLocks noChangeArrowheads="1"/>
          </p:cNvSpPr>
          <p:nvPr/>
        </p:nvSpPr>
        <p:spPr bwMode="auto">
          <a:xfrm>
            <a:off x="5867400" y="4724400"/>
            <a:ext cx="100806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20g</a:t>
            </a:r>
          </a:p>
        </p:txBody>
      </p:sp>
      <p:sp>
        <p:nvSpPr>
          <p:cNvPr id="11271" name="Textfeld 10"/>
          <p:cNvSpPr txBox="1">
            <a:spLocks noChangeArrowheads="1"/>
          </p:cNvSpPr>
          <p:nvPr/>
        </p:nvSpPr>
        <p:spPr bwMode="auto">
          <a:xfrm>
            <a:off x="7237413" y="3922713"/>
            <a:ext cx="1295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/>
              <a:t>Substrat II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EFEAAC5-C7C9-9C4D-853A-940E3033F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49" y="428909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11" name="Rechteck 2">
            <a:extLst>
              <a:ext uri="{FF2B5EF4-FFF2-40B4-BE49-F238E27FC236}">
                <a16:creationId xmlns:a16="http://schemas.microsoft.com/office/drawing/2014/main" id="{8018522E-A993-894A-8D38-DE9B26583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891" y="502790"/>
            <a:ext cx="44823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 err="1"/>
              <a:t>Deney</a:t>
            </a:r>
            <a:r>
              <a:rPr lang="cs-CZ" sz="4400" b="1" dirty="0"/>
              <a:t> </a:t>
            </a:r>
            <a:r>
              <a:rPr lang="cs-CZ" sz="4400" b="1" dirty="0" err="1"/>
              <a:t>düzeneği</a:t>
            </a:r>
            <a:endParaRPr lang="de-DE" sz="4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afik 8" descr="IMG_02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3" y="1556793"/>
            <a:ext cx="1872207" cy="37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83" y="1808237"/>
            <a:ext cx="5674085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800" b="1" dirty="0"/>
              <a:t>3. </a:t>
            </a:r>
            <a:r>
              <a:rPr lang="cs-CZ" sz="2800" b="1" dirty="0" err="1"/>
              <a:t>Fermantasyonun</a:t>
            </a:r>
            <a:r>
              <a:rPr lang="cs-CZ" sz="2800" b="1" dirty="0"/>
              <a:t> </a:t>
            </a:r>
            <a:r>
              <a:rPr lang="cs-CZ" sz="2800" b="1" dirty="0" err="1"/>
              <a:t>başlatılması</a:t>
            </a:r>
            <a:r>
              <a:rPr lang="cs-CZ" sz="2800" b="1" dirty="0"/>
              <a:t> </a:t>
            </a:r>
            <a:endParaRPr lang="de-DE" sz="2800" b="1" dirty="0"/>
          </a:p>
          <a:p>
            <a:pPr marL="0" indent="0">
              <a:buNone/>
            </a:pPr>
            <a:r>
              <a:rPr lang="de-DE" sz="2800" dirty="0"/>
              <a:t>3.1 </a:t>
            </a:r>
            <a:r>
              <a:rPr lang="cs-CZ" sz="2800" dirty="0"/>
              <a:t>Substrat I ve II </a:t>
            </a:r>
            <a:r>
              <a:rPr lang="cs-CZ" sz="2800" dirty="0" err="1"/>
              <a:t>ile</a:t>
            </a:r>
            <a:r>
              <a:rPr lang="cs-CZ" sz="2800" dirty="0"/>
              <a:t> </a:t>
            </a:r>
            <a:r>
              <a:rPr lang="cs-CZ" sz="2800" dirty="0" err="1"/>
              <a:t>birlikte</a:t>
            </a:r>
            <a:r>
              <a:rPr lang="cs-CZ" sz="2800" dirty="0"/>
              <a:t> </a:t>
            </a:r>
            <a:r>
              <a:rPr lang="de-DE" sz="2800" dirty="0"/>
              <a:t>650 ml </a:t>
            </a:r>
            <a:r>
              <a:rPr lang="cs-CZ" sz="2800" dirty="0" err="1"/>
              <a:t>sıcak</a:t>
            </a:r>
            <a:r>
              <a:rPr lang="cs-CZ" sz="2800" dirty="0"/>
              <a:t> </a:t>
            </a:r>
            <a:r>
              <a:rPr lang="cs-CZ" sz="2800" dirty="0" err="1"/>
              <a:t>suyu</a:t>
            </a:r>
            <a:r>
              <a:rPr lang="cs-CZ" sz="2800" dirty="0"/>
              <a:t> </a:t>
            </a:r>
            <a:r>
              <a:rPr lang="de-DE" sz="2800" dirty="0"/>
              <a:t>(76 – 78°C)</a:t>
            </a:r>
            <a:r>
              <a:rPr lang="cs-CZ" sz="2800" dirty="0"/>
              <a:t> </a:t>
            </a:r>
            <a:r>
              <a:rPr lang="cs-CZ" sz="2800" dirty="0" err="1"/>
              <a:t>biyoreaktöre</a:t>
            </a:r>
            <a:r>
              <a:rPr lang="cs-CZ" sz="2800" dirty="0"/>
              <a:t> </a:t>
            </a:r>
            <a:r>
              <a:rPr lang="cs-CZ" sz="2800" dirty="0" err="1"/>
              <a:t>ekleyin</a:t>
            </a:r>
            <a:r>
              <a:rPr lang="de-DE" sz="2800" dirty="0"/>
              <a:t> </a:t>
            </a:r>
            <a:r>
              <a:rPr lang="cs-CZ" sz="2800" dirty="0"/>
              <a:t>ve </a:t>
            </a:r>
            <a:r>
              <a:rPr lang="cs-CZ" sz="2800" dirty="0" err="1"/>
              <a:t>karıştırın</a:t>
            </a:r>
            <a:r>
              <a:rPr lang="cs-CZ" sz="2800" dirty="0"/>
              <a:t>.</a:t>
            </a:r>
            <a:r>
              <a:rPr lang="de-DE" sz="2800" dirty="0"/>
              <a:t> 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3.2 </a:t>
            </a:r>
            <a:r>
              <a:rPr lang="cs-CZ" dirty="0" err="1"/>
              <a:t>Biyoreaktörü</a:t>
            </a:r>
            <a:r>
              <a:rPr lang="cs-CZ" dirty="0"/>
              <a:t> </a:t>
            </a:r>
            <a:r>
              <a:rPr lang="cs-CZ" dirty="0" err="1"/>
              <a:t>hava</a:t>
            </a:r>
            <a:r>
              <a:rPr lang="cs-CZ" dirty="0"/>
              <a:t> </a:t>
            </a:r>
            <a:r>
              <a:rPr lang="cs-CZ" dirty="0" err="1"/>
              <a:t>geçirmeyecek</a:t>
            </a:r>
            <a:r>
              <a:rPr lang="cs-CZ" dirty="0"/>
              <a:t> </a:t>
            </a:r>
            <a:r>
              <a:rPr lang="cs-CZ" dirty="0" err="1"/>
              <a:t>şekilde</a:t>
            </a:r>
            <a:r>
              <a:rPr lang="cs-CZ" dirty="0"/>
              <a:t> </a:t>
            </a:r>
            <a:r>
              <a:rPr lang="cs-CZ" dirty="0" err="1"/>
              <a:t>kapatın</a:t>
            </a:r>
            <a:r>
              <a:rPr lang="cs-CZ" dirty="0"/>
              <a:t>.</a:t>
            </a:r>
            <a:endParaRPr lang="de-DE" dirty="0"/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12293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296" name="Textfeld 8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7308304" y="5287963"/>
            <a:ext cx="12239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9" name="Interaktive Schaltfläche: Film 8">
            <a:hlinkClick r:id="" action="ppaction://noaction" highlightClick="1"/>
          </p:cNvPr>
          <p:cNvSpPr/>
          <p:nvPr/>
        </p:nvSpPr>
        <p:spPr>
          <a:xfrm>
            <a:off x="7380312" y="5301208"/>
            <a:ext cx="1152128" cy="141277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D78FD4C-176E-CD4C-8473-723F1641B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49" y="428909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13" name="Rechteck 2">
            <a:extLst>
              <a:ext uri="{FF2B5EF4-FFF2-40B4-BE49-F238E27FC236}">
                <a16:creationId xmlns:a16="http://schemas.microsoft.com/office/drawing/2014/main" id="{689E7B03-093A-864D-876F-18829DA7F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570" y="502790"/>
            <a:ext cx="48269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 err="1"/>
              <a:t>Deney</a:t>
            </a:r>
            <a:r>
              <a:rPr lang="cs-CZ" sz="4400" b="1" dirty="0"/>
              <a:t> </a:t>
            </a:r>
            <a:r>
              <a:rPr lang="cs-CZ" sz="4400" b="1" dirty="0" err="1"/>
              <a:t>prosedürü</a:t>
            </a:r>
            <a:endParaRPr lang="de-DE" sz="4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4" y="2205038"/>
            <a:ext cx="4438650" cy="2571750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de-DE" sz="2800" dirty="0"/>
              <a:t>3.3</a:t>
            </a:r>
            <a:r>
              <a:rPr lang="cs-CZ" sz="2800" dirty="0"/>
              <a:t> Fermantasyonu </a:t>
            </a:r>
            <a:r>
              <a:rPr lang="de-DE" sz="2800" dirty="0"/>
              <a:t>37°C</a:t>
            </a:r>
            <a:r>
              <a:rPr lang="cs-CZ" sz="2800" dirty="0"/>
              <a:t>‘</a:t>
            </a:r>
            <a:r>
              <a:rPr lang="cs-CZ" sz="2800" dirty="0" err="1"/>
              <a:t>lik</a:t>
            </a:r>
            <a:r>
              <a:rPr lang="cs-CZ" sz="2800" dirty="0"/>
              <a:t> su </a:t>
            </a:r>
            <a:r>
              <a:rPr lang="cs-CZ" sz="2800" dirty="0" err="1"/>
              <a:t>banyosunda</a:t>
            </a:r>
            <a:r>
              <a:rPr lang="cs-CZ" sz="2800" dirty="0"/>
              <a:t> </a:t>
            </a:r>
            <a:r>
              <a:rPr lang="cs-CZ" sz="2800" dirty="0" err="1"/>
              <a:t>başlatın</a:t>
            </a:r>
            <a:r>
              <a:rPr lang="de-DE" sz="2800" dirty="0"/>
              <a:t>.</a:t>
            </a:r>
          </a:p>
        </p:txBody>
      </p:sp>
      <p:sp>
        <p:nvSpPr>
          <p:cNvPr id="13316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3317" name="Picture 5" descr="C:\Users\Biotech\Desktop\bio H2\Bilder\IMG_0292.jpg"/>
          <p:cNvPicPr>
            <a:picLocks noChangeAspect="1" noChangeArrowheads="1"/>
          </p:cNvPicPr>
          <p:nvPr/>
        </p:nvPicPr>
        <p:blipFill>
          <a:blip r:embed="rId2" cstate="print"/>
          <a:srcRect l="13895" r="6137" b="30917"/>
          <a:stretch>
            <a:fillRect/>
          </a:stretch>
        </p:blipFill>
        <p:spPr bwMode="auto">
          <a:xfrm>
            <a:off x="4906963" y="1989138"/>
            <a:ext cx="3697287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F263582-7F7E-3B40-A6A4-5C86C2CB3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49" y="428909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8" name="Rechteck 2">
            <a:extLst>
              <a:ext uri="{FF2B5EF4-FFF2-40B4-BE49-F238E27FC236}">
                <a16:creationId xmlns:a16="http://schemas.microsoft.com/office/drawing/2014/main" id="{0350F26B-638A-1C4F-A7B7-1A1091DE5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570" y="502790"/>
            <a:ext cx="48269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 err="1"/>
              <a:t>Deney</a:t>
            </a:r>
            <a:r>
              <a:rPr lang="cs-CZ" sz="4400" b="1" dirty="0"/>
              <a:t> </a:t>
            </a:r>
            <a:r>
              <a:rPr lang="cs-CZ" sz="4400" b="1" dirty="0" err="1"/>
              <a:t>prosedürü</a:t>
            </a:r>
            <a:endParaRPr lang="de-DE" sz="4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5832475" cy="3744913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de-DE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cs-CZ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Nicel gaz tespiti</a:t>
            </a:r>
          </a:p>
          <a:p>
            <a:pPr marL="514350" indent="-514350">
              <a:buFontTx/>
              <a:buNone/>
            </a:pPr>
            <a:r>
              <a:rPr lang="cs-CZ" sz="2800" b="1" dirty="0">
                <a:latin typeface="+mj-lt"/>
                <a:cs typeface="Times New Roman" panose="02020603050405020304" pitchFamily="18" charset="0"/>
              </a:rPr>
              <a:t>     </a:t>
            </a:r>
            <a:r>
              <a:rPr lang="cs-CZ" sz="2800" dirty="0" err="1"/>
              <a:t>Biyoreaktörde</a:t>
            </a:r>
            <a:r>
              <a:rPr lang="cs-CZ" sz="2800" dirty="0"/>
              <a:t> </a:t>
            </a:r>
            <a:r>
              <a:rPr lang="cs-CZ" sz="2800" dirty="0" err="1"/>
              <a:t>hidrojen</a:t>
            </a:r>
            <a:r>
              <a:rPr lang="cs-CZ" sz="2800" dirty="0"/>
              <a:t> </a:t>
            </a:r>
            <a:r>
              <a:rPr lang="cs-CZ" sz="2800" dirty="0" err="1"/>
              <a:t>gazı</a:t>
            </a:r>
            <a:r>
              <a:rPr lang="cs-CZ" sz="2800" dirty="0"/>
              <a:t> </a:t>
            </a:r>
            <a:r>
              <a:rPr lang="cs-CZ" sz="2800" dirty="0" err="1"/>
              <a:t>üretimi</a:t>
            </a:r>
            <a:r>
              <a:rPr lang="en-US" sz="2800" dirty="0"/>
              <a:t> </a:t>
            </a:r>
            <a:r>
              <a:rPr lang="cs-CZ" sz="2800" dirty="0" err="1"/>
              <a:t>yaklaşık</a:t>
            </a:r>
            <a:r>
              <a:rPr lang="cs-CZ" sz="2800" dirty="0"/>
              <a:t> 10 saat </a:t>
            </a:r>
            <a:r>
              <a:rPr lang="cs-CZ" sz="2800" dirty="0" err="1"/>
              <a:t>sonra</a:t>
            </a:r>
            <a:r>
              <a:rPr lang="cs-CZ" sz="2800" dirty="0"/>
              <a:t> </a:t>
            </a:r>
            <a:r>
              <a:rPr lang="cs-CZ" sz="2800" dirty="0" err="1"/>
              <a:t>başlar</a:t>
            </a:r>
            <a:r>
              <a:rPr lang="cs-CZ" sz="2800" dirty="0"/>
              <a:t>. </a:t>
            </a:r>
            <a:r>
              <a:rPr lang="cs-CZ" sz="2800" dirty="0" err="1"/>
              <a:t>Üretilen</a:t>
            </a:r>
            <a:r>
              <a:rPr lang="cs-CZ" sz="2800" dirty="0"/>
              <a:t> hidrojen ve </a:t>
            </a:r>
            <a:r>
              <a:rPr lang="cs-CZ" sz="2800" dirty="0" err="1"/>
              <a:t>karbondioksit</a:t>
            </a:r>
            <a:r>
              <a:rPr lang="cs-CZ" sz="2800" dirty="0"/>
              <a:t> </a:t>
            </a:r>
            <a:r>
              <a:rPr lang="cs-CZ" sz="2800" dirty="0" err="1"/>
              <a:t>gazlarının</a:t>
            </a:r>
            <a:r>
              <a:rPr lang="cs-CZ" sz="2800" dirty="0"/>
              <a:t> hacimleri </a:t>
            </a:r>
            <a:r>
              <a:rPr lang="cs-CZ" sz="2800" dirty="0" err="1"/>
              <a:t>gaz</a:t>
            </a:r>
            <a:r>
              <a:rPr lang="cs-CZ" sz="2800" dirty="0"/>
              <a:t> </a:t>
            </a:r>
            <a:r>
              <a:rPr lang="cs-CZ" sz="2800" dirty="0" err="1"/>
              <a:t>şırıngasında</a:t>
            </a:r>
            <a:r>
              <a:rPr lang="cs-CZ" sz="2800" dirty="0"/>
              <a:t> </a:t>
            </a:r>
            <a:r>
              <a:rPr lang="cs-CZ" sz="2800" dirty="0" err="1"/>
              <a:t>ölçülebilir</a:t>
            </a:r>
            <a:r>
              <a:rPr lang="cs-CZ" sz="2800" dirty="0"/>
              <a:t>.</a:t>
            </a:r>
            <a:endParaRPr lang="de-DE" sz="2800" dirty="0"/>
          </a:p>
        </p:txBody>
      </p:sp>
      <p:sp>
        <p:nvSpPr>
          <p:cNvPr id="14340" name="Picture 9" descr="D:\Filtrieren.jpg"/>
          <p:cNvSpPr>
            <a:spLocks noChangeAspect="1" noChangeArrowheads="1"/>
          </p:cNvSpPr>
          <p:nvPr/>
        </p:nvSpPr>
        <p:spPr bwMode="auto">
          <a:xfrm>
            <a:off x="5652120" y="1915747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4342" name="Picture 6" descr="E:\Adelsheim2015\Anselm )\IMG_8118.JPG"/>
          <p:cNvPicPr>
            <a:picLocks noChangeAspect="1" noChangeArrowheads="1"/>
          </p:cNvPicPr>
          <p:nvPr/>
        </p:nvPicPr>
        <p:blipFill>
          <a:blip r:embed="rId2" cstate="print"/>
          <a:srcRect l="26135" t="1131" r="25758" b="1884"/>
          <a:stretch>
            <a:fillRect/>
          </a:stretch>
        </p:blipFill>
        <p:spPr bwMode="auto">
          <a:xfrm>
            <a:off x="6011863" y="2205038"/>
            <a:ext cx="2840037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mit Pfeil 7"/>
          <p:cNvCxnSpPr/>
          <p:nvPr/>
        </p:nvCxnSpPr>
        <p:spPr>
          <a:xfrm flipV="1">
            <a:off x="4355976" y="4848225"/>
            <a:ext cx="2305050" cy="863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E20E6565-1524-2542-9708-43D11E9AE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49" y="428909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10" name="Rechteck 2">
            <a:extLst>
              <a:ext uri="{FF2B5EF4-FFF2-40B4-BE49-F238E27FC236}">
                <a16:creationId xmlns:a16="http://schemas.microsoft.com/office/drawing/2014/main" id="{5FA0AD4B-2D72-8B4B-B619-2420DC4D9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771" y="502790"/>
            <a:ext cx="48285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 err="1"/>
              <a:t>Gözlem</a:t>
            </a:r>
            <a:r>
              <a:rPr lang="cs-CZ" sz="4400" b="1" dirty="0"/>
              <a:t> ve </a:t>
            </a:r>
            <a:r>
              <a:rPr lang="cs-CZ" sz="4400" b="1" dirty="0" err="1"/>
              <a:t>sonuç</a:t>
            </a:r>
            <a:endParaRPr lang="de-DE" sz="4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9" y="2060575"/>
            <a:ext cx="3600772" cy="3816697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de-DE" sz="2800" b="1" dirty="0"/>
              <a:t>5.	</a:t>
            </a:r>
            <a:r>
              <a:rPr lang="cs-CZ" sz="2800" b="1" dirty="0" err="1"/>
              <a:t>Yakıt</a:t>
            </a:r>
            <a:r>
              <a:rPr lang="cs-CZ" sz="2800" b="1" dirty="0"/>
              <a:t> </a:t>
            </a:r>
            <a:r>
              <a:rPr lang="cs-CZ" sz="2800" b="1" dirty="0" err="1"/>
              <a:t>hücresinin</a:t>
            </a:r>
            <a:r>
              <a:rPr lang="cs-CZ" sz="2800" b="1" dirty="0"/>
              <a:t> </a:t>
            </a:r>
            <a:r>
              <a:rPr lang="cs-CZ" sz="2800" b="1" dirty="0" err="1"/>
              <a:t>hazırlanması</a:t>
            </a:r>
            <a:endParaRPr lang="de-DE" sz="2800" b="1" dirty="0"/>
          </a:p>
          <a:p>
            <a:pPr marL="514350" indent="-514350">
              <a:buFontTx/>
              <a:buNone/>
            </a:pPr>
            <a:r>
              <a:rPr lang="de-DE" sz="2800" dirty="0"/>
              <a:t>5.1 </a:t>
            </a:r>
            <a:r>
              <a:rPr lang="cs-CZ" sz="2800" dirty="0" err="1"/>
              <a:t>Yakıt</a:t>
            </a:r>
            <a:r>
              <a:rPr lang="cs-CZ" sz="2800" dirty="0"/>
              <a:t> </a:t>
            </a:r>
            <a:r>
              <a:rPr lang="cs-CZ" sz="2800" dirty="0" err="1"/>
              <a:t>hücresinin</a:t>
            </a:r>
            <a:r>
              <a:rPr lang="cs-CZ" sz="2800" dirty="0"/>
              <a:t> </a:t>
            </a:r>
            <a:r>
              <a:rPr lang="cs-CZ" sz="2800" dirty="0" err="1"/>
              <a:t>artı</a:t>
            </a:r>
            <a:r>
              <a:rPr lang="cs-CZ" sz="2800" dirty="0"/>
              <a:t> ve </a:t>
            </a:r>
            <a:r>
              <a:rPr lang="cs-CZ" sz="2800" dirty="0" err="1"/>
              <a:t>eksi</a:t>
            </a:r>
            <a:r>
              <a:rPr lang="cs-CZ" sz="2800" dirty="0"/>
              <a:t> </a:t>
            </a:r>
            <a:r>
              <a:rPr lang="cs-CZ" sz="2800" dirty="0" err="1"/>
              <a:t>uçlarını</a:t>
            </a:r>
            <a:r>
              <a:rPr lang="cs-CZ" sz="2800" dirty="0"/>
              <a:t> pervaneli </a:t>
            </a:r>
            <a:r>
              <a:rPr lang="cs-CZ" sz="2800" dirty="0" err="1"/>
              <a:t>motora</a:t>
            </a:r>
            <a:r>
              <a:rPr lang="en-US" sz="2800" dirty="0"/>
              <a:t> </a:t>
            </a:r>
            <a:r>
              <a:rPr lang="cs-CZ" sz="2800" dirty="0" err="1"/>
              <a:t>bağlayın</a:t>
            </a:r>
            <a:r>
              <a:rPr lang="cs-CZ" sz="2800" dirty="0"/>
              <a:t>.</a:t>
            </a:r>
            <a:endParaRPr lang="de-DE" sz="2800" dirty="0"/>
          </a:p>
        </p:txBody>
      </p:sp>
      <p:sp>
        <p:nvSpPr>
          <p:cNvPr id="15364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5366" name="Picture 6" descr="C:\Users\Biotech\Desktop\bio H2 neu\IMG_8161.JPG"/>
          <p:cNvPicPr>
            <a:picLocks noChangeAspect="1" noChangeArrowheads="1"/>
          </p:cNvPicPr>
          <p:nvPr/>
        </p:nvPicPr>
        <p:blipFill>
          <a:blip r:embed="rId2" cstate="print"/>
          <a:srcRect l="8041" r="12189" b="13947"/>
          <a:stretch>
            <a:fillRect/>
          </a:stretch>
        </p:blipFill>
        <p:spPr bwMode="auto">
          <a:xfrm>
            <a:off x="4314745" y="3140968"/>
            <a:ext cx="42164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8C5E79B-ADA8-094A-B8CA-BF42FC650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49" y="428909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10" name="Rechteck 2">
            <a:extLst>
              <a:ext uri="{FF2B5EF4-FFF2-40B4-BE49-F238E27FC236}">
                <a16:creationId xmlns:a16="http://schemas.microsoft.com/office/drawing/2014/main" id="{7B97AD7D-D67D-2A4B-BEBF-A1D1CD6BE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771" y="502790"/>
            <a:ext cx="48285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 err="1"/>
              <a:t>Gözlem</a:t>
            </a:r>
            <a:r>
              <a:rPr lang="cs-CZ" sz="4400" b="1" dirty="0"/>
              <a:t> ve </a:t>
            </a:r>
            <a:r>
              <a:rPr lang="cs-CZ" sz="4400" b="1" dirty="0" err="1"/>
              <a:t>sonuç</a:t>
            </a:r>
            <a:endParaRPr lang="de-DE" sz="4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2060575"/>
            <a:ext cx="3397250" cy="3744689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de-DE" sz="2800" dirty="0"/>
              <a:t>5.2</a:t>
            </a:r>
            <a:r>
              <a:rPr lang="cs-CZ" sz="2800" dirty="0"/>
              <a:t> </a:t>
            </a:r>
            <a:r>
              <a:rPr lang="cs-CZ" sz="2800" dirty="0" err="1"/>
              <a:t>Artı</a:t>
            </a:r>
            <a:r>
              <a:rPr lang="cs-CZ" sz="2800" dirty="0"/>
              <a:t> </a:t>
            </a:r>
            <a:r>
              <a:rPr lang="cs-CZ" sz="2800" dirty="0" err="1"/>
              <a:t>ucun</a:t>
            </a:r>
            <a:r>
              <a:rPr lang="cs-CZ" sz="2800" dirty="0"/>
              <a:t> </a:t>
            </a:r>
            <a:r>
              <a:rPr lang="cs-CZ" sz="2800" dirty="0" err="1"/>
              <a:t>yakınındaki</a:t>
            </a:r>
            <a:r>
              <a:rPr lang="cs-CZ" sz="2800" dirty="0"/>
              <a:t> </a:t>
            </a:r>
            <a:r>
              <a:rPr lang="cs-CZ" sz="2800" dirty="0" err="1"/>
              <a:t>siyah</a:t>
            </a:r>
            <a:r>
              <a:rPr lang="cs-CZ" sz="2800" dirty="0"/>
              <a:t> silikon </a:t>
            </a:r>
            <a:r>
              <a:rPr lang="cs-CZ" sz="2800" dirty="0" err="1"/>
              <a:t>tıpayı</a:t>
            </a:r>
            <a:r>
              <a:rPr lang="cs-CZ" sz="2800" dirty="0"/>
              <a:t> </a:t>
            </a:r>
            <a:r>
              <a:rPr lang="cs-CZ" sz="2800" dirty="0" err="1"/>
              <a:t>çıkartın</a:t>
            </a:r>
            <a:r>
              <a:rPr lang="cs-CZ" sz="2800" dirty="0"/>
              <a:t>.</a:t>
            </a:r>
            <a:endParaRPr lang="de-DE" sz="2800" dirty="0"/>
          </a:p>
        </p:txBody>
      </p:sp>
      <p:sp>
        <p:nvSpPr>
          <p:cNvPr id="16388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6390" name="Picture 6" descr="C:\Users\Biotech\Desktop\bio H2 neu\IMG_8161.JPG"/>
          <p:cNvPicPr>
            <a:picLocks noChangeAspect="1" noChangeArrowheads="1"/>
          </p:cNvPicPr>
          <p:nvPr/>
        </p:nvPicPr>
        <p:blipFill>
          <a:blip r:embed="rId2" cstate="print"/>
          <a:srcRect l="8041" r="12189" b="13947"/>
          <a:stretch>
            <a:fillRect/>
          </a:stretch>
        </p:blipFill>
        <p:spPr bwMode="auto">
          <a:xfrm>
            <a:off x="4140200" y="2708275"/>
            <a:ext cx="4716463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mit Pfeil 7"/>
          <p:cNvCxnSpPr/>
          <p:nvPr/>
        </p:nvCxnSpPr>
        <p:spPr>
          <a:xfrm>
            <a:off x="3708400" y="3068638"/>
            <a:ext cx="1727200" cy="2232025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AF8DF8E2-7370-5645-B479-C158D8662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49" y="428909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10" name="Rechteck 2">
            <a:extLst>
              <a:ext uri="{FF2B5EF4-FFF2-40B4-BE49-F238E27FC236}">
                <a16:creationId xmlns:a16="http://schemas.microsoft.com/office/drawing/2014/main" id="{AF6F2948-52BA-184E-866C-AA12D211F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771" y="502790"/>
            <a:ext cx="48285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 err="1"/>
              <a:t>Gözlem</a:t>
            </a:r>
            <a:r>
              <a:rPr lang="cs-CZ" sz="4400" b="1" dirty="0"/>
              <a:t> ve </a:t>
            </a:r>
            <a:r>
              <a:rPr lang="cs-CZ" sz="4400" b="1" dirty="0" err="1"/>
              <a:t>sonuç</a:t>
            </a:r>
            <a:endParaRPr lang="de-DE" sz="4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103" y="2204864"/>
            <a:ext cx="5760640" cy="4248869"/>
          </a:xfrm>
        </p:spPr>
        <p:txBody>
          <a:bodyPr/>
          <a:lstStyle/>
          <a:p>
            <a:pPr marL="514350" indent="-514350">
              <a:buNone/>
            </a:pPr>
            <a:r>
              <a:rPr lang="de-DE" dirty="0"/>
              <a:t>5.3 </a:t>
            </a:r>
            <a:r>
              <a:rPr lang="cs-CZ" sz="2800" dirty="0" err="1"/>
              <a:t>Hidrojen</a:t>
            </a:r>
            <a:r>
              <a:rPr lang="cs-CZ" sz="2800" dirty="0"/>
              <a:t> </a:t>
            </a:r>
            <a:r>
              <a:rPr lang="cs-CZ" sz="2800" dirty="0" err="1"/>
              <a:t>gazı</a:t>
            </a:r>
            <a:r>
              <a:rPr lang="cs-CZ" sz="2800" dirty="0"/>
              <a:t> </a:t>
            </a:r>
            <a:r>
              <a:rPr lang="cs-CZ" sz="2800" dirty="0" err="1"/>
              <a:t>üretiminden</a:t>
            </a:r>
            <a:r>
              <a:rPr lang="cs-CZ" sz="2800" dirty="0"/>
              <a:t> sonra silikon </a:t>
            </a:r>
            <a:r>
              <a:rPr lang="cs-CZ" sz="2800" dirty="0" err="1"/>
              <a:t>hortumu</a:t>
            </a:r>
            <a:r>
              <a:rPr lang="cs-CZ" sz="2800" dirty="0"/>
              <a:t> </a:t>
            </a:r>
            <a:r>
              <a:rPr lang="cs-CZ" sz="2800" dirty="0" err="1"/>
              <a:t>yakıt</a:t>
            </a:r>
            <a:r>
              <a:rPr lang="cs-CZ" sz="2800" dirty="0"/>
              <a:t> </a:t>
            </a:r>
            <a:r>
              <a:rPr lang="cs-CZ" sz="2800" dirty="0" err="1"/>
              <a:t>hücresinin</a:t>
            </a:r>
            <a:r>
              <a:rPr lang="cs-CZ" sz="2800" dirty="0"/>
              <a:t> </a:t>
            </a:r>
            <a:r>
              <a:rPr lang="cs-CZ" sz="2800" dirty="0" err="1"/>
              <a:t>eksi</a:t>
            </a:r>
            <a:r>
              <a:rPr lang="cs-CZ" sz="2800" dirty="0"/>
              <a:t> </a:t>
            </a:r>
            <a:r>
              <a:rPr lang="cs-CZ" sz="2800" dirty="0" err="1"/>
              <a:t>uç</a:t>
            </a:r>
            <a:r>
              <a:rPr lang="cs-CZ" sz="2800" dirty="0"/>
              <a:t> </a:t>
            </a:r>
            <a:r>
              <a:rPr lang="cs-CZ" sz="2800" dirty="0" err="1"/>
              <a:t>yakınındaki</a:t>
            </a:r>
            <a:r>
              <a:rPr lang="cs-CZ" sz="2800" dirty="0"/>
              <a:t> </a:t>
            </a:r>
            <a:r>
              <a:rPr lang="cs-CZ" sz="2800" dirty="0" err="1"/>
              <a:t>yere</a:t>
            </a:r>
            <a:r>
              <a:rPr lang="cs-CZ" sz="2800" dirty="0"/>
              <a:t> </a:t>
            </a:r>
            <a:r>
              <a:rPr lang="cs-CZ" sz="2800" dirty="0" err="1"/>
              <a:t>takınız</a:t>
            </a:r>
            <a:r>
              <a:rPr lang="cs-CZ" sz="2800" dirty="0"/>
              <a:t> ve </a:t>
            </a:r>
            <a:r>
              <a:rPr lang="cs-CZ" sz="2800" dirty="0" err="1"/>
              <a:t>üçlü</a:t>
            </a:r>
            <a:r>
              <a:rPr lang="cs-CZ" sz="2800" dirty="0"/>
              <a:t> </a:t>
            </a:r>
            <a:r>
              <a:rPr lang="cs-CZ" sz="2800" dirty="0" err="1"/>
              <a:t>musluğu</a:t>
            </a:r>
            <a:r>
              <a:rPr lang="cs-CZ" sz="2800" dirty="0"/>
              <a:t> </a:t>
            </a:r>
            <a:r>
              <a:rPr lang="cs-CZ" sz="2800" dirty="0" err="1"/>
              <a:t>sadece</a:t>
            </a:r>
            <a:r>
              <a:rPr lang="cs-CZ" sz="2800" dirty="0"/>
              <a:t> </a:t>
            </a:r>
            <a:r>
              <a:rPr lang="cs-CZ" sz="2800" dirty="0" err="1"/>
              <a:t>şırınga</a:t>
            </a:r>
            <a:r>
              <a:rPr lang="cs-CZ" sz="2800" dirty="0"/>
              <a:t> ve silikon </a:t>
            </a:r>
            <a:r>
              <a:rPr lang="cs-CZ" sz="2800" dirty="0" err="1"/>
              <a:t>hortum</a:t>
            </a:r>
            <a:r>
              <a:rPr lang="cs-CZ" sz="2800" dirty="0"/>
              <a:t> </a:t>
            </a:r>
            <a:r>
              <a:rPr lang="cs-CZ" sz="2800" dirty="0" err="1"/>
              <a:t>arasında</a:t>
            </a:r>
            <a:r>
              <a:rPr lang="cs-CZ" sz="2800" dirty="0"/>
              <a:t> </a:t>
            </a:r>
            <a:r>
              <a:rPr lang="cs-CZ" sz="2800" dirty="0" err="1"/>
              <a:t>bağlantı</a:t>
            </a:r>
            <a:r>
              <a:rPr lang="cs-CZ" sz="2800" dirty="0"/>
              <a:t> </a:t>
            </a:r>
            <a:r>
              <a:rPr lang="cs-CZ" sz="2800" dirty="0" err="1"/>
              <a:t>yapacak</a:t>
            </a:r>
            <a:r>
              <a:rPr lang="cs-CZ" sz="2800" dirty="0"/>
              <a:t> </a:t>
            </a:r>
            <a:r>
              <a:rPr lang="cs-CZ" sz="2800" dirty="0" err="1"/>
              <a:t>şekilde</a:t>
            </a:r>
            <a:r>
              <a:rPr lang="cs-CZ" sz="2800" dirty="0"/>
              <a:t> </a:t>
            </a:r>
            <a:r>
              <a:rPr lang="cs-CZ" sz="2800" dirty="0" err="1"/>
              <a:t>çeviriniz</a:t>
            </a:r>
            <a:r>
              <a:rPr lang="cs-CZ" sz="2800" dirty="0"/>
              <a:t>. </a:t>
            </a:r>
          </a:p>
          <a:p>
            <a:pPr marL="514350" indent="-514350">
              <a:buNone/>
            </a:pPr>
            <a:r>
              <a:rPr lang="de-DE" sz="2800" dirty="0"/>
              <a:t>5.4</a:t>
            </a:r>
            <a:r>
              <a:rPr lang="de-DE" sz="2800" b="1" dirty="0"/>
              <a:t> </a:t>
            </a:r>
            <a:r>
              <a:rPr lang="cs-CZ" sz="2800" dirty="0" err="1">
                <a:latin typeface="+mj-lt"/>
              </a:rPr>
              <a:t>Yakıt</a:t>
            </a:r>
            <a:r>
              <a:rPr lang="cs-CZ" sz="2800" dirty="0">
                <a:latin typeface="+mj-lt"/>
              </a:rPr>
              <a:t> </a:t>
            </a:r>
            <a:r>
              <a:rPr lang="cs-CZ" sz="2800" dirty="0" err="1">
                <a:latin typeface="+mj-lt"/>
              </a:rPr>
              <a:t>hücresinin</a:t>
            </a:r>
            <a:r>
              <a:rPr lang="cs-CZ" sz="2800" dirty="0">
                <a:latin typeface="+mj-lt"/>
              </a:rPr>
              <a:t> </a:t>
            </a:r>
            <a:r>
              <a:rPr lang="cs-CZ" sz="2800" dirty="0" err="1">
                <a:latin typeface="+mj-lt"/>
              </a:rPr>
              <a:t>alttaki</a:t>
            </a:r>
            <a:r>
              <a:rPr lang="cs-CZ" sz="2800" dirty="0">
                <a:latin typeface="+mj-lt"/>
              </a:rPr>
              <a:t> </a:t>
            </a:r>
            <a:r>
              <a:rPr lang="cs-CZ" sz="2800" dirty="0" err="1">
                <a:latin typeface="+mj-lt"/>
              </a:rPr>
              <a:t>hidrojen</a:t>
            </a:r>
            <a:r>
              <a:rPr lang="cs-CZ" sz="2800" dirty="0">
                <a:latin typeface="+mj-lt"/>
              </a:rPr>
              <a:t> </a:t>
            </a:r>
            <a:r>
              <a:rPr lang="cs-CZ" sz="2800" dirty="0" err="1">
                <a:latin typeface="+mj-lt"/>
              </a:rPr>
              <a:t>çıkışına</a:t>
            </a:r>
            <a:r>
              <a:rPr lang="cs-CZ" sz="2800" dirty="0">
                <a:latin typeface="+mj-lt"/>
              </a:rPr>
              <a:t> </a:t>
            </a:r>
            <a:r>
              <a:rPr lang="cs-CZ" sz="2800" dirty="0" err="1">
                <a:latin typeface="+mj-lt"/>
              </a:rPr>
              <a:t>tıpa</a:t>
            </a:r>
            <a:r>
              <a:rPr lang="cs-CZ" sz="2800" dirty="0">
                <a:latin typeface="+mj-lt"/>
              </a:rPr>
              <a:t> </a:t>
            </a:r>
            <a:r>
              <a:rPr lang="cs-CZ" sz="2800" dirty="0" err="1">
                <a:latin typeface="+mj-lt"/>
              </a:rPr>
              <a:t>takınız</a:t>
            </a:r>
            <a:r>
              <a:rPr lang="cs-CZ" sz="2800" dirty="0">
                <a:latin typeface="+mj-lt"/>
              </a:rPr>
              <a:t>.</a:t>
            </a:r>
            <a:endParaRPr lang="de-DE" sz="2800" dirty="0">
              <a:latin typeface="+mj-lt"/>
            </a:endParaRPr>
          </a:p>
        </p:txBody>
      </p:sp>
      <p:sp>
        <p:nvSpPr>
          <p:cNvPr id="17412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13" name="Rechteck 6"/>
          <p:cNvSpPr>
            <a:spLocks noChangeArrowheads="1"/>
          </p:cNvSpPr>
          <p:nvPr/>
        </p:nvSpPr>
        <p:spPr bwMode="auto">
          <a:xfrm>
            <a:off x="827088" y="260350"/>
            <a:ext cx="184731" cy="9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de-DE" sz="4400" b="1" dirty="0"/>
          </a:p>
        </p:txBody>
      </p:sp>
      <p:pic>
        <p:nvPicPr>
          <p:cNvPr id="17416" name="Picture 8" descr="C:\Users\Biotech\Pictures\IMG_0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060848"/>
            <a:ext cx="2190959" cy="2376264"/>
          </a:xfrm>
          <a:prstGeom prst="rect">
            <a:avLst/>
          </a:prstGeom>
          <a:noFill/>
        </p:spPr>
      </p:pic>
      <p:sp>
        <p:nvSpPr>
          <p:cNvPr id="7" name="Interaktive Schaltfläche: Film 6">
            <a:hlinkClick r:id="" action="ppaction://noaction" highlightClick="1"/>
          </p:cNvPr>
          <p:cNvSpPr/>
          <p:nvPr/>
        </p:nvSpPr>
        <p:spPr>
          <a:xfrm>
            <a:off x="7380312" y="4797152"/>
            <a:ext cx="1079500" cy="143986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415" name="Textfeld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7308304" y="4725144"/>
            <a:ext cx="1152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9" name="Gebogener Pfeil 8"/>
          <p:cNvSpPr/>
          <p:nvPr/>
        </p:nvSpPr>
        <p:spPr>
          <a:xfrm rot="2789565" flipH="1">
            <a:off x="7335895" y="3147099"/>
            <a:ext cx="785215" cy="864096"/>
          </a:xfrm>
          <a:prstGeom prst="circular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5CAC538-9494-A444-8B74-24722E94C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49" y="428909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12" name="Rechteck 2">
            <a:extLst>
              <a:ext uri="{FF2B5EF4-FFF2-40B4-BE49-F238E27FC236}">
                <a16:creationId xmlns:a16="http://schemas.microsoft.com/office/drawing/2014/main" id="{9B6CB56F-9843-DE4F-AA2F-93B34A185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771" y="502790"/>
            <a:ext cx="48285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 err="1"/>
              <a:t>Gözlem</a:t>
            </a:r>
            <a:r>
              <a:rPr lang="cs-CZ" sz="4400" b="1" dirty="0"/>
              <a:t> ve </a:t>
            </a:r>
            <a:r>
              <a:rPr lang="cs-CZ" sz="4400" b="1" dirty="0" err="1"/>
              <a:t>sonuç</a:t>
            </a:r>
            <a:endParaRPr lang="de-DE" sz="4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feld 7">
            <a:hlinkClick r:id="rId2" action="ppaction://hlinkfile"/>
          </p:cNvPr>
          <p:cNvSpPr>
            <a:spLocks noGrp="1" noChangeArrowheads="1"/>
          </p:cNvSpPr>
          <p:nvPr>
            <p:ph idx="1"/>
          </p:nvPr>
        </p:nvSpPr>
        <p:spPr>
          <a:xfrm>
            <a:off x="180181" y="1061401"/>
            <a:ext cx="8085137" cy="5213735"/>
          </a:xfrm>
        </p:spPr>
        <p:txBody>
          <a:bodyPr wrap="square">
            <a:spAutoFit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b="1" dirty="0"/>
              <a:t>6. </a:t>
            </a:r>
            <a:r>
              <a:rPr lang="cs-CZ" b="1" dirty="0"/>
              <a:t>Gaz kromatografisinin analizi</a:t>
            </a:r>
            <a:endParaRPr lang="de-DE" dirty="0"/>
          </a:p>
          <a:p>
            <a:pPr marL="0" indent="0">
              <a:buNone/>
            </a:pPr>
            <a:r>
              <a:rPr lang="cs-CZ" dirty="0"/>
              <a:t>Gaz kalitesi gaz kromatografisinin analizi ile tespit edilir</a:t>
            </a:r>
            <a:r>
              <a:rPr lang="de-DE" dirty="0"/>
              <a:t>.</a:t>
            </a:r>
          </a:p>
          <a:p>
            <a:pPr>
              <a:buFontTx/>
              <a:buNone/>
            </a:pPr>
            <a:r>
              <a:rPr lang="de-DE" b="1" dirty="0"/>
              <a:t> </a:t>
            </a:r>
            <a:r>
              <a:rPr lang="de-DE" dirty="0"/>
              <a:t>6.1 </a:t>
            </a:r>
            <a:r>
              <a:rPr lang="cs-CZ" dirty="0"/>
              <a:t>Durum: maliyeti az kromatografi</a:t>
            </a:r>
            <a:endParaRPr lang="de-DE" dirty="0"/>
          </a:p>
          <a:p>
            <a:pPr>
              <a:buFontTx/>
              <a:buNone/>
            </a:pPr>
            <a:r>
              <a:rPr lang="de-DE" dirty="0"/>
              <a:t>	    </a:t>
            </a:r>
            <a:r>
              <a:rPr lang="cs-CZ" dirty="0"/>
              <a:t>Sabit faz </a:t>
            </a:r>
            <a:r>
              <a:rPr lang="de-DE" dirty="0"/>
              <a:t>: </a:t>
            </a:r>
            <a:r>
              <a:rPr lang="de-DE" dirty="0" err="1"/>
              <a:t>sili</a:t>
            </a:r>
            <a:r>
              <a:rPr lang="cs-CZ" dirty="0"/>
              <a:t>k</a:t>
            </a:r>
            <a:r>
              <a:rPr lang="de-DE" dirty="0"/>
              <a:t>a </a:t>
            </a:r>
            <a:r>
              <a:rPr lang="cs-CZ" dirty="0" err="1"/>
              <a:t>j</a:t>
            </a:r>
            <a:r>
              <a:rPr lang="de-DE" dirty="0" err="1"/>
              <a:t>el</a:t>
            </a:r>
            <a:endParaRPr lang="de-DE" dirty="0"/>
          </a:p>
          <a:p>
            <a:pPr>
              <a:buFontTx/>
              <a:buNone/>
            </a:pPr>
            <a:r>
              <a:rPr lang="de-DE" dirty="0"/>
              <a:t>	    </a:t>
            </a:r>
            <a:r>
              <a:rPr lang="cs-CZ" dirty="0"/>
              <a:t>Hareketli faz</a:t>
            </a:r>
            <a:r>
              <a:rPr lang="de-DE" dirty="0"/>
              <a:t>: </a:t>
            </a:r>
            <a:r>
              <a:rPr lang="cs-CZ" dirty="0"/>
              <a:t>gaz</a:t>
            </a:r>
            <a:endParaRPr lang="de-DE" dirty="0"/>
          </a:p>
          <a:p>
            <a:pPr>
              <a:buFontTx/>
              <a:buNone/>
            </a:pPr>
            <a:r>
              <a:rPr lang="de-DE" dirty="0"/>
              <a:t>	    (</a:t>
            </a:r>
            <a:r>
              <a:rPr lang="cs-CZ" dirty="0" err="1"/>
              <a:t>akvaryum</a:t>
            </a:r>
            <a:r>
              <a:rPr lang="cs-CZ" dirty="0"/>
              <a:t> </a:t>
            </a:r>
            <a:r>
              <a:rPr lang="cs-CZ" dirty="0" err="1"/>
              <a:t>pompası</a:t>
            </a:r>
            <a:r>
              <a:rPr lang="cs-CZ" dirty="0"/>
              <a:t>)</a:t>
            </a:r>
            <a:endParaRPr lang="de-DE" dirty="0"/>
          </a:p>
          <a:p>
            <a:pPr>
              <a:buFontTx/>
              <a:buNone/>
            </a:pPr>
            <a:r>
              <a:rPr lang="de-DE" dirty="0"/>
              <a:t>	    De</a:t>
            </a:r>
            <a:r>
              <a:rPr lang="cs-CZ" dirty="0" err="1"/>
              <a:t>dektör</a:t>
            </a:r>
            <a:r>
              <a:rPr lang="de-DE" dirty="0"/>
              <a:t>: </a:t>
            </a:r>
            <a:r>
              <a:rPr lang="cs-CZ" dirty="0"/>
              <a:t>termal iletkenlik</a:t>
            </a:r>
            <a:endParaRPr lang="de-DE" dirty="0"/>
          </a:p>
        </p:txBody>
      </p:sp>
      <p:sp>
        <p:nvSpPr>
          <p:cNvPr id="8" name="Interaktive Schaltfläche: Film 7">
            <a:hlinkClick r:id="" action="ppaction://noaction" highlightClick="1"/>
          </p:cNvPr>
          <p:cNvSpPr/>
          <p:nvPr/>
        </p:nvSpPr>
        <p:spPr>
          <a:xfrm>
            <a:off x="7232650" y="3393495"/>
            <a:ext cx="1079500" cy="143986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438" name="Textfeld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6804248" y="3070606"/>
            <a:ext cx="1152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94A5328-23BA-EB44-9A96-B712FA55A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49" y="428909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10" name="Rechteck 2">
            <a:extLst>
              <a:ext uri="{FF2B5EF4-FFF2-40B4-BE49-F238E27FC236}">
                <a16:creationId xmlns:a16="http://schemas.microsoft.com/office/drawing/2014/main" id="{976E9EE6-D1E5-6148-AE43-B52EAA381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933" y="502790"/>
            <a:ext cx="52982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/>
              <a:t>Gaz </a:t>
            </a:r>
            <a:r>
              <a:rPr lang="cs-CZ" sz="4400" b="1" dirty="0" err="1"/>
              <a:t>kromatografisi</a:t>
            </a:r>
            <a:endParaRPr lang="de-DE" sz="4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feld 7">
            <a:hlinkClick r:id="rId2" action="ppaction://hlinkfile"/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2132856"/>
            <a:ext cx="8229600" cy="1077218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dirty="0" err="1"/>
              <a:t>Sonuç</a:t>
            </a:r>
            <a:r>
              <a:rPr lang="de-DE" dirty="0"/>
              <a:t>: 0,5 ml </a:t>
            </a:r>
            <a:r>
              <a:rPr lang="de-DE" dirty="0" err="1"/>
              <a:t>ga</a:t>
            </a:r>
            <a:r>
              <a:rPr lang="cs-CZ" dirty="0" err="1"/>
              <a:t>zın</a:t>
            </a:r>
            <a:r>
              <a:rPr lang="cs-CZ" dirty="0"/>
              <a:t> enjeksiyonundan </a:t>
            </a:r>
            <a:r>
              <a:rPr lang="cs-CZ" dirty="0" err="1"/>
              <a:t>sonraki</a:t>
            </a:r>
            <a:r>
              <a:rPr lang="cs-CZ" dirty="0"/>
              <a:t> </a:t>
            </a:r>
            <a:r>
              <a:rPr lang="cs-CZ" dirty="0" err="1"/>
              <a:t>kromatogram</a:t>
            </a:r>
            <a:r>
              <a:rPr lang="de-DE" dirty="0"/>
              <a:t>.</a:t>
            </a:r>
          </a:p>
        </p:txBody>
      </p:sp>
      <p:pic>
        <p:nvPicPr>
          <p:cNvPr id="32770" name="Picture 2" descr="E:\CD 23 Biowasserstoff\Data\bio h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8676456" cy="2839805"/>
          </a:xfrm>
          <a:prstGeom prst="rect">
            <a:avLst/>
          </a:prstGeom>
          <a:noFill/>
        </p:spPr>
      </p:pic>
      <p:sp>
        <p:nvSpPr>
          <p:cNvPr id="2" name="Rektangel 1"/>
          <p:cNvSpPr/>
          <p:nvPr/>
        </p:nvSpPr>
        <p:spPr>
          <a:xfrm>
            <a:off x="3292734" y="4149081"/>
            <a:ext cx="1423282" cy="3224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tx1"/>
                </a:solidFill>
              </a:rPr>
              <a:t>Hidrojen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gazı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559592" y="4975734"/>
            <a:ext cx="1596583" cy="46949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tx1"/>
                </a:solidFill>
              </a:rPr>
              <a:t>Karbondioksit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gazı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B721845-115E-5249-A661-34890947B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49" y="428909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11" name="Rechteck 2">
            <a:extLst>
              <a:ext uri="{FF2B5EF4-FFF2-40B4-BE49-F238E27FC236}">
                <a16:creationId xmlns:a16="http://schemas.microsoft.com/office/drawing/2014/main" id="{D104D6FA-5F94-E04A-8D52-6373AA50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127" y="502790"/>
            <a:ext cx="44518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 err="1"/>
              <a:t>Nicel</a:t>
            </a:r>
            <a:r>
              <a:rPr lang="cs-CZ" sz="4400" b="1" dirty="0"/>
              <a:t> </a:t>
            </a:r>
            <a:r>
              <a:rPr lang="cs-CZ" sz="4400" b="1" dirty="0" err="1"/>
              <a:t>gaz</a:t>
            </a:r>
            <a:r>
              <a:rPr lang="cs-CZ" sz="4400" b="1" dirty="0"/>
              <a:t> </a:t>
            </a:r>
            <a:r>
              <a:rPr lang="cs-CZ" sz="4400" b="1" dirty="0" err="1"/>
              <a:t>tespiti</a:t>
            </a:r>
            <a:endParaRPr lang="de-DE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116013" y="2276475"/>
            <a:ext cx="73437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AutoNum type="arabicPeriod"/>
            </a:pPr>
            <a:r>
              <a:rPr lang="de-DE" sz="4000" dirty="0"/>
              <a:t> Ma</a:t>
            </a:r>
            <a:r>
              <a:rPr lang="cs-CZ" sz="4000" dirty="0"/>
              <a:t>lzemeler</a:t>
            </a:r>
            <a:endParaRPr lang="de-DE" sz="4000" dirty="0"/>
          </a:p>
          <a:p>
            <a:pPr marL="457200" indent="-457200">
              <a:lnSpc>
                <a:spcPct val="150000"/>
              </a:lnSpc>
              <a:buFont typeface="Arial" charset="0"/>
              <a:buAutoNum type="arabicPeriod"/>
            </a:pPr>
            <a:r>
              <a:rPr lang="de-DE" sz="4000" dirty="0"/>
              <a:t> </a:t>
            </a:r>
            <a:r>
              <a:rPr lang="cs-CZ" sz="4000" dirty="0" err="1"/>
              <a:t>Deney</a:t>
            </a:r>
            <a:r>
              <a:rPr lang="cs-CZ" sz="4000" dirty="0"/>
              <a:t> </a:t>
            </a:r>
            <a:r>
              <a:rPr lang="cs-CZ" sz="4000" dirty="0" err="1"/>
              <a:t>düzeneği</a:t>
            </a:r>
            <a:endParaRPr lang="de-DE" sz="4000" dirty="0"/>
          </a:p>
          <a:p>
            <a:pPr marL="457200" indent="-457200">
              <a:lnSpc>
                <a:spcPct val="150000"/>
              </a:lnSpc>
              <a:buFont typeface="Arial" charset="0"/>
              <a:buAutoNum type="arabicPeriod"/>
            </a:pPr>
            <a:r>
              <a:rPr lang="de-DE" sz="4000" dirty="0"/>
              <a:t> </a:t>
            </a:r>
            <a:r>
              <a:rPr lang="cs-CZ" sz="4000" dirty="0" err="1"/>
              <a:t>Deney</a:t>
            </a:r>
            <a:r>
              <a:rPr lang="cs-CZ" sz="4000" dirty="0"/>
              <a:t> </a:t>
            </a:r>
            <a:r>
              <a:rPr lang="cs-CZ" sz="4000" dirty="0" err="1"/>
              <a:t>prosedürü</a:t>
            </a:r>
            <a:endParaRPr lang="de-DE" sz="4000" dirty="0"/>
          </a:p>
          <a:p>
            <a:pPr marL="457200" indent="-457200">
              <a:lnSpc>
                <a:spcPct val="150000"/>
              </a:lnSpc>
              <a:buFont typeface="Arial" charset="0"/>
              <a:buAutoNum type="arabicPeriod"/>
            </a:pPr>
            <a:r>
              <a:rPr lang="de-DE" sz="4000" dirty="0"/>
              <a:t> </a:t>
            </a:r>
            <a:r>
              <a:rPr lang="cs-CZ" sz="4000" dirty="0" err="1"/>
              <a:t>Gözlem</a:t>
            </a:r>
            <a:r>
              <a:rPr lang="cs-CZ" sz="4000" dirty="0"/>
              <a:t> ve </a:t>
            </a:r>
            <a:r>
              <a:rPr lang="cs-CZ" sz="4000" dirty="0" err="1"/>
              <a:t>sonuç</a:t>
            </a:r>
            <a:endParaRPr lang="de-DE" sz="40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02BCD8-1432-B843-83EE-EE243FE1F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04813"/>
            <a:ext cx="8280400" cy="1584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cs-CZ" sz="4400" b="1" dirty="0" err="1"/>
              <a:t>İçindekiler</a:t>
            </a:r>
            <a:endParaRPr lang="de-DE" sz="4400" b="1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hteck 6"/>
          <p:cNvSpPr>
            <a:spLocks noChangeArrowheads="1"/>
          </p:cNvSpPr>
          <p:nvPr/>
        </p:nvSpPr>
        <p:spPr bwMode="auto">
          <a:xfrm>
            <a:off x="539750" y="2565400"/>
            <a:ext cx="54737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/>
              <a:t>Kimyasallar</a:t>
            </a:r>
            <a:endParaRPr lang="de-DE" sz="28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de-DE" sz="2800" dirty="0"/>
              <a:t>20 g </a:t>
            </a:r>
            <a:r>
              <a:rPr lang="cs-CZ" sz="2800" dirty="0"/>
              <a:t>substrat </a:t>
            </a:r>
            <a:r>
              <a:rPr lang="de-DE" sz="2800" dirty="0"/>
              <a:t>I    	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(</a:t>
            </a:r>
            <a:r>
              <a:rPr lang="cs-CZ" sz="2800" dirty="0"/>
              <a:t>seker </a:t>
            </a:r>
            <a:r>
              <a:rPr lang="cs-CZ" sz="2800" dirty="0" err="1"/>
              <a:t>kamışı</a:t>
            </a:r>
            <a:r>
              <a:rPr lang="cs-CZ" sz="2800" dirty="0"/>
              <a:t> </a:t>
            </a:r>
            <a:r>
              <a:rPr lang="cs-CZ" sz="2800" dirty="0" err="1"/>
              <a:t>parçaları</a:t>
            </a:r>
            <a:r>
              <a:rPr lang="de-DE" sz="2800" dirty="0"/>
              <a:t>)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- 650 ml </a:t>
            </a:r>
            <a:r>
              <a:rPr lang="cs-CZ" sz="2800" dirty="0"/>
              <a:t>su</a:t>
            </a:r>
            <a:endParaRPr lang="de-DE" sz="28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2800" dirty="0"/>
              <a:t>20 g Substrat II 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	(</a:t>
            </a:r>
            <a:r>
              <a:rPr lang="cs-CZ" sz="2800" dirty="0" err="1"/>
              <a:t>toz</a:t>
            </a:r>
            <a:r>
              <a:rPr lang="cs-CZ" sz="2800" dirty="0"/>
              <a:t> </a:t>
            </a:r>
            <a:r>
              <a:rPr lang="cs-CZ" sz="2800" dirty="0" err="1"/>
              <a:t>kültür</a:t>
            </a:r>
            <a:r>
              <a:rPr lang="de-DE" sz="2800" dirty="0"/>
              <a:t>)</a:t>
            </a:r>
          </a:p>
        </p:txBody>
      </p:sp>
      <p:pic>
        <p:nvPicPr>
          <p:cNvPr id="4100" name="Picture 4" descr="C:\Users\Biotech\Desktop\bio H2\IMG_0316.JPG"/>
          <p:cNvPicPr>
            <a:picLocks noChangeAspect="1" noChangeArrowheads="1"/>
          </p:cNvPicPr>
          <p:nvPr/>
        </p:nvPicPr>
        <p:blipFill>
          <a:blip r:embed="rId2" cstate="print"/>
          <a:srcRect l="8453" t="15546" r="14243" b="23013"/>
          <a:stretch>
            <a:fillRect/>
          </a:stretch>
        </p:blipFill>
        <p:spPr bwMode="auto">
          <a:xfrm>
            <a:off x="5292725" y="2781300"/>
            <a:ext cx="3424238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3ED252-6119-3B4F-AE76-140D49E5A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04813"/>
            <a:ext cx="8280400" cy="1584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cs-CZ" sz="4400" b="1" dirty="0"/>
              <a:t>Malzemeler</a:t>
            </a:r>
            <a:endParaRPr lang="de-DE" sz="4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95288" y="404813"/>
            <a:ext cx="8280400" cy="1584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cs-CZ" sz="4400" b="1" dirty="0"/>
              <a:t>Malzemeler</a:t>
            </a:r>
            <a:endParaRPr lang="de-DE" sz="4400" b="1" dirty="0"/>
          </a:p>
        </p:txBody>
      </p:sp>
      <p:pic>
        <p:nvPicPr>
          <p:cNvPr id="5123" name="Picture 4" descr="C:\Users\Biotech\Desktop\bio H2\IMG_0317.JPG"/>
          <p:cNvPicPr>
            <a:picLocks noChangeAspect="1" noChangeArrowheads="1"/>
          </p:cNvPicPr>
          <p:nvPr/>
        </p:nvPicPr>
        <p:blipFill>
          <a:blip r:embed="rId2" cstate="print"/>
          <a:srcRect l="607" t="15749" r="1823" b="4401"/>
          <a:stretch>
            <a:fillRect/>
          </a:stretch>
        </p:blipFill>
        <p:spPr bwMode="auto">
          <a:xfrm>
            <a:off x="1116013" y="2276475"/>
            <a:ext cx="6911975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feld 4"/>
          <p:cNvSpPr txBox="1">
            <a:spLocks noChangeArrowheads="1"/>
          </p:cNvSpPr>
          <p:nvPr/>
        </p:nvSpPr>
        <p:spPr bwMode="auto">
          <a:xfrm>
            <a:off x="251619" y="2497039"/>
            <a:ext cx="194468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dirty="0" err="1"/>
              <a:t>Kapaklı</a:t>
            </a:r>
            <a:r>
              <a:rPr lang="cs-CZ" sz="1600" dirty="0"/>
              <a:t> </a:t>
            </a:r>
            <a:r>
              <a:rPr lang="cs-CZ" sz="1600" dirty="0" err="1"/>
              <a:t>biyoreaktör</a:t>
            </a:r>
            <a:endParaRPr lang="de-DE" sz="1600" dirty="0"/>
          </a:p>
        </p:txBody>
      </p:sp>
      <p:sp>
        <p:nvSpPr>
          <p:cNvPr id="5125" name="Textfeld 5"/>
          <p:cNvSpPr txBox="1">
            <a:spLocks noChangeArrowheads="1"/>
          </p:cNvSpPr>
          <p:nvPr/>
        </p:nvSpPr>
        <p:spPr bwMode="auto">
          <a:xfrm>
            <a:off x="3276600" y="2276475"/>
            <a:ext cx="1512888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dirty="0" err="1"/>
              <a:t>Şırınga</a:t>
            </a:r>
            <a:endParaRPr lang="de-DE" sz="1600" dirty="0"/>
          </a:p>
          <a:p>
            <a:r>
              <a:rPr lang="de-DE" sz="1600" dirty="0"/>
              <a:t>(</a:t>
            </a:r>
            <a:r>
              <a:rPr lang="de-DE" sz="1600" dirty="0" err="1"/>
              <a:t>ga</a:t>
            </a:r>
            <a:r>
              <a:rPr lang="cs-CZ" sz="1600" dirty="0"/>
              <a:t>z</a:t>
            </a:r>
            <a:r>
              <a:rPr lang="de-DE" sz="1600" dirty="0"/>
              <a:t> </a:t>
            </a:r>
            <a:r>
              <a:rPr lang="cs-CZ" sz="1600" dirty="0" err="1"/>
              <a:t>depolamak</a:t>
            </a:r>
            <a:r>
              <a:rPr lang="cs-CZ" sz="1600" dirty="0"/>
              <a:t> </a:t>
            </a:r>
            <a:r>
              <a:rPr lang="cs-CZ" sz="1600" dirty="0" err="1"/>
              <a:t>için</a:t>
            </a:r>
            <a:r>
              <a:rPr lang="de-DE" sz="1600" dirty="0"/>
              <a:t>)</a:t>
            </a:r>
          </a:p>
        </p:txBody>
      </p:sp>
      <p:sp>
        <p:nvSpPr>
          <p:cNvPr id="5126" name="Textfeld 6"/>
          <p:cNvSpPr txBox="1">
            <a:spLocks noChangeArrowheads="1"/>
          </p:cNvSpPr>
          <p:nvPr/>
        </p:nvSpPr>
        <p:spPr bwMode="auto">
          <a:xfrm>
            <a:off x="4356100" y="5589588"/>
            <a:ext cx="12954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dirty="0"/>
              <a:t>Pervaneli motor</a:t>
            </a:r>
            <a:endParaRPr lang="de-DE" sz="1600" dirty="0"/>
          </a:p>
        </p:txBody>
      </p:sp>
      <p:sp>
        <p:nvSpPr>
          <p:cNvPr id="5127" name="Textfeld 8"/>
          <p:cNvSpPr txBox="1">
            <a:spLocks noChangeArrowheads="1"/>
          </p:cNvSpPr>
          <p:nvPr/>
        </p:nvSpPr>
        <p:spPr bwMode="auto">
          <a:xfrm>
            <a:off x="7164388" y="3429000"/>
            <a:ext cx="15113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/>
              <a:t>Substrat I</a:t>
            </a:r>
          </a:p>
        </p:txBody>
      </p:sp>
      <p:sp>
        <p:nvSpPr>
          <p:cNvPr id="5128" name="Textfeld 9"/>
          <p:cNvSpPr txBox="1">
            <a:spLocks noChangeArrowheads="1"/>
          </p:cNvSpPr>
          <p:nvPr/>
        </p:nvSpPr>
        <p:spPr bwMode="auto">
          <a:xfrm>
            <a:off x="6084888" y="5949950"/>
            <a:ext cx="201612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dirty="0"/>
              <a:t>Silikon </a:t>
            </a:r>
            <a:r>
              <a:rPr lang="cs-CZ" sz="1600" dirty="0" err="1"/>
              <a:t>hortumlu</a:t>
            </a:r>
            <a:r>
              <a:rPr lang="cs-CZ" sz="1600" dirty="0"/>
              <a:t> </a:t>
            </a:r>
            <a:r>
              <a:rPr lang="cs-CZ" sz="1600" dirty="0" err="1"/>
              <a:t>adaptör</a:t>
            </a:r>
            <a:endParaRPr lang="de-DE" sz="1600" dirty="0"/>
          </a:p>
        </p:txBody>
      </p:sp>
      <p:sp>
        <p:nvSpPr>
          <p:cNvPr id="5129" name="Textfeld 10"/>
          <p:cNvSpPr txBox="1">
            <a:spLocks noChangeArrowheads="1"/>
          </p:cNvSpPr>
          <p:nvPr/>
        </p:nvSpPr>
        <p:spPr bwMode="auto">
          <a:xfrm>
            <a:off x="7092950" y="2636838"/>
            <a:ext cx="13684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/>
              <a:t>Substrat II</a:t>
            </a:r>
          </a:p>
        </p:txBody>
      </p:sp>
      <p:sp>
        <p:nvSpPr>
          <p:cNvPr id="5130" name="Textfeld 11"/>
          <p:cNvSpPr txBox="1">
            <a:spLocks noChangeArrowheads="1"/>
          </p:cNvSpPr>
          <p:nvPr/>
        </p:nvSpPr>
        <p:spPr bwMode="auto">
          <a:xfrm>
            <a:off x="5081134" y="2295638"/>
            <a:ext cx="93741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dirty="0" err="1"/>
              <a:t>Yakıt</a:t>
            </a:r>
            <a:r>
              <a:rPr lang="cs-CZ" sz="1600" dirty="0"/>
              <a:t> </a:t>
            </a:r>
            <a:r>
              <a:rPr lang="cs-CZ" sz="1600" dirty="0" err="1"/>
              <a:t>hücresi</a:t>
            </a:r>
            <a:endParaRPr lang="de-DE" sz="1600" dirty="0"/>
          </a:p>
        </p:txBody>
      </p:sp>
      <p:sp>
        <p:nvSpPr>
          <p:cNvPr id="5131" name="Textfeld 12"/>
          <p:cNvSpPr txBox="1">
            <a:spLocks noChangeArrowheads="1"/>
          </p:cNvSpPr>
          <p:nvPr/>
        </p:nvSpPr>
        <p:spPr bwMode="auto">
          <a:xfrm>
            <a:off x="684213" y="5292497"/>
            <a:ext cx="12954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dirty="0" err="1"/>
              <a:t>Deney</a:t>
            </a:r>
            <a:r>
              <a:rPr lang="cs-CZ" sz="1600" dirty="0"/>
              <a:t> </a:t>
            </a:r>
            <a:r>
              <a:rPr lang="cs-CZ" sz="1600" dirty="0" err="1"/>
              <a:t>gözlüğü</a:t>
            </a:r>
            <a:endParaRPr lang="de-DE" sz="1600" dirty="0"/>
          </a:p>
        </p:txBody>
      </p:sp>
      <p:cxnSp>
        <p:nvCxnSpPr>
          <p:cNvPr id="15" name="Gerade Verbindung mit Pfeil 14"/>
          <p:cNvCxnSpPr>
            <a:stCxn id="5129" idx="1"/>
          </p:cNvCxnSpPr>
          <p:nvPr/>
        </p:nvCxnSpPr>
        <p:spPr>
          <a:xfrm flipH="1">
            <a:off x="5651500" y="2806700"/>
            <a:ext cx="1441450" cy="622300"/>
          </a:xfrm>
          <a:prstGeom prst="straightConnector1">
            <a:avLst/>
          </a:prstGeom>
          <a:ln w="50800">
            <a:solidFill>
              <a:srgbClr val="FF0000">
                <a:alpha val="99000"/>
              </a:srgbClr>
            </a:solidFill>
            <a:headEnd w="med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5127" idx="1"/>
          </p:cNvCxnSpPr>
          <p:nvPr/>
        </p:nvCxnSpPr>
        <p:spPr>
          <a:xfrm flipH="1">
            <a:off x="6659563" y="3598863"/>
            <a:ext cx="504825" cy="26193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4932363" y="2852738"/>
            <a:ext cx="215900" cy="2889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577849" y="428909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6147" name="Rechteck 2"/>
          <p:cNvSpPr>
            <a:spLocks noChangeArrowheads="1"/>
          </p:cNvSpPr>
          <p:nvPr/>
        </p:nvSpPr>
        <p:spPr bwMode="auto">
          <a:xfrm>
            <a:off x="2222891" y="502790"/>
            <a:ext cx="44823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 err="1"/>
              <a:t>Deney</a:t>
            </a:r>
            <a:r>
              <a:rPr lang="cs-CZ" sz="4400" b="1" dirty="0"/>
              <a:t> </a:t>
            </a:r>
            <a:r>
              <a:rPr lang="cs-CZ" sz="4400" b="1" dirty="0" err="1"/>
              <a:t>düzeneği</a:t>
            </a:r>
            <a:endParaRPr lang="de-DE" sz="4400" b="1" dirty="0"/>
          </a:p>
        </p:txBody>
      </p:sp>
      <p:sp>
        <p:nvSpPr>
          <p:cNvPr id="4" name="Rechteck 3"/>
          <p:cNvSpPr/>
          <p:nvPr/>
        </p:nvSpPr>
        <p:spPr>
          <a:xfrm>
            <a:off x="395288" y="1916113"/>
            <a:ext cx="8137525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cs-CZ" sz="2800" b="1" dirty="0" err="1"/>
              <a:t>Fermantasyon</a:t>
            </a:r>
            <a:r>
              <a:rPr lang="cs-CZ" sz="2800" b="1" dirty="0"/>
              <a:t> </a:t>
            </a:r>
            <a:r>
              <a:rPr lang="cs-CZ" sz="2800" b="1" dirty="0" err="1"/>
              <a:t>kabının</a:t>
            </a:r>
            <a:r>
              <a:rPr lang="cs-CZ" sz="2800" b="1" dirty="0"/>
              <a:t> </a:t>
            </a:r>
            <a:r>
              <a:rPr lang="cs-CZ" sz="2800" b="1" dirty="0" err="1"/>
              <a:t>hazırlanması</a:t>
            </a:r>
            <a:endParaRPr lang="de-DE" sz="2800" b="1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2800" dirty="0"/>
              <a:t>1.1 </a:t>
            </a:r>
            <a:r>
              <a:rPr lang="cs-CZ" sz="2800" dirty="0" err="1"/>
              <a:t>Bütün</a:t>
            </a:r>
            <a:r>
              <a:rPr lang="cs-CZ" sz="2800" dirty="0"/>
              <a:t> </a:t>
            </a:r>
            <a:r>
              <a:rPr lang="cs-CZ" sz="2800" dirty="0" err="1"/>
              <a:t>kapak</a:t>
            </a:r>
            <a:r>
              <a:rPr lang="cs-CZ" sz="2800" dirty="0"/>
              <a:t> ve vidalara</a:t>
            </a:r>
            <a:endParaRPr lang="de-DE" sz="2800" dirty="0"/>
          </a:p>
          <a:p>
            <a:pPr>
              <a:defRPr/>
            </a:pPr>
            <a:r>
              <a:rPr lang="de-DE" sz="2800" dirty="0"/>
              <a:t>      </a:t>
            </a:r>
            <a:r>
              <a:rPr lang="de-DE" sz="2800" dirty="0" err="1"/>
              <a:t>Va</a:t>
            </a:r>
            <a:r>
              <a:rPr lang="cs-CZ" sz="2800" dirty="0"/>
              <a:t>zelin </a:t>
            </a:r>
            <a:r>
              <a:rPr lang="cs-CZ" sz="2800" dirty="0" err="1"/>
              <a:t>sürün</a:t>
            </a:r>
            <a:r>
              <a:rPr lang="cs-CZ" sz="2800" dirty="0"/>
              <a:t>.</a:t>
            </a:r>
            <a:endParaRPr lang="de-DE" sz="2800" dirty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2800" dirty="0"/>
              <a:t>1.2 </a:t>
            </a:r>
            <a:r>
              <a:rPr lang="cs-CZ" sz="2800" dirty="0" err="1"/>
              <a:t>Dört</a:t>
            </a:r>
            <a:r>
              <a:rPr lang="cs-CZ" sz="2800" dirty="0"/>
              <a:t> </a:t>
            </a:r>
            <a:r>
              <a:rPr lang="cs-CZ" sz="2800" dirty="0" err="1"/>
              <a:t>bağlantı</a:t>
            </a:r>
            <a:r>
              <a:rPr lang="cs-CZ" sz="2800" dirty="0"/>
              <a:t> </a:t>
            </a:r>
            <a:r>
              <a:rPr lang="cs-CZ" sz="2800" dirty="0" err="1"/>
              <a:t>kapağıyla</a:t>
            </a:r>
            <a:endParaRPr lang="de-DE" sz="2800" dirty="0"/>
          </a:p>
          <a:p>
            <a:pPr>
              <a:defRPr/>
            </a:pPr>
            <a:r>
              <a:rPr lang="de-DE" sz="2800" dirty="0"/>
              <a:t>      (</a:t>
            </a:r>
            <a:r>
              <a:rPr lang="cs-CZ" sz="2800" dirty="0" err="1"/>
              <a:t>biri</a:t>
            </a:r>
            <a:r>
              <a:rPr lang="cs-CZ" sz="2800" dirty="0"/>
              <a:t> </a:t>
            </a:r>
            <a:r>
              <a:rPr lang="cs-CZ" sz="2800" dirty="0" err="1"/>
              <a:t>açık</a:t>
            </a:r>
            <a:r>
              <a:rPr lang="cs-CZ" sz="2800" dirty="0"/>
              <a:t>, </a:t>
            </a:r>
            <a:r>
              <a:rPr lang="cs-CZ" sz="2800" dirty="0" err="1"/>
              <a:t>üçü</a:t>
            </a:r>
            <a:r>
              <a:rPr lang="cs-CZ" sz="2800" dirty="0"/>
              <a:t> silikon </a:t>
            </a:r>
            <a:r>
              <a:rPr lang="cs-CZ" sz="2800" dirty="0" err="1"/>
              <a:t>tıkaçlı</a:t>
            </a:r>
            <a:r>
              <a:rPr lang="de-DE" sz="2800" dirty="0"/>
              <a:t>)</a:t>
            </a:r>
          </a:p>
          <a:p>
            <a:pPr>
              <a:defRPr/>
            </a:pPr>
            <a:r>
              <a:rPr lang="de-DE" sz="2800" dirty="0"/>
              <a:t>      </a:t>
            </a:r>
            <a:r>
              <a:rPr lang="cs-CZ" sz="2800" dirty="0" err="1"/>
              <a:t>kavanozu</a:t>
            </a:r>
            <a:r>
              <a:rPr lang="cs-CZ" sz="2800" dirty="0"/>
              <a:t> </a:t>
            </a:r>
            <a:r>
              <a:rPr lang="cs-CZ" sz="2800" dirty="0" err="1"/>
              <a:t>kapatın</a:t>
            </a:r>
            <a:r>
              <a:rPr lang="de-DE" sz="2800" dirty="0"/>
              <a:t>. </a:t>
            </a:r>
          </a:p>
          <a:p>
            <a:pPr>
              <a:defRPr/>
            </a:pPr>
            <a:endParaRPr lang="de-DE" sz="2800" dirty="0"/>
          </a:p>
          <a:p>
            <a:pPr>
              <a:defRPr/>
            </a:pPr>
            <a:endParaRPr lang="de-DE" sz="2800" dirty="0"/>
          </a:p>
          <a:p>
            <a:pPr>
              <a:defRPr/>
            </a:pPr>
            <a:endParaRPr lang="de-DE" sz="2800" dirty="0"/>
          </a:p>
          <a:p>
            <a:pPr>
              <a:defRPr/>
            </a:pPr>
            <a:endParaRPr lang="de-DE" sz="2800" dirty="0"/>
          </a:p>
        </p:txBody>
      </p:sp>
      <p:pic>
        <p:nvPicPr>
          <p:cNvPr id="6149" name="Picture 6" descr="C:\Users\Biotech\Desktop\bio H2\IMG_0324.JPG"/>
          <p:cNvPicPr>
            <a:picLocks noChangeAspect="1" noChangeArrowheads="1"/>
          </p:cNvPicPr>
          <p:nvPr/>
        </p:nvPicPr>
        <p:blipFill>
          <a:blip r:embed="rId2" cstate="print"/>
          <a:srcRect l="11897" t="5327" r="15633" b="3242"/>
          <a:stretch>
            <a:fillRect/>
          </a:stretch>
        </p:blipFill>
        <p:spPr bwMode="auto">
          <a:xfrm>
            <a:off x="5490047" y="2708920"/>
            <a:ext cx="3419475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mit Pfeil 8"/>
          <p:cNvCxnSpPr/>
          <p:nvPr/>
        </p:nvCxnSpPr>
        <p:spPr>
          <a:xfrm flipV="1">
            <a:off x="2411760" y="3996684"/>
            <a:ext cx="3402298" cy="512436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4716016" y="4581128"/>
            <a:ext cx="1368425" cy="533004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95289" y="2047875"/>
            <a:ext cx="5184824" cy="4810125"/>
          </a:xfrm>
        </p:spPr>
        <p:txBody>
          <a:bodyPr/>
          <a:lstStyle/>
          <a:p>
            <a:pPr marL="514350" indent="-514350">
              <a:buNone/>
            </a:pPr>
            <a:r>
              <a:rPr lang="de-DE" sz="2800" dirty="0">
                <a:latin typeface="+mj-lt"/>
              </a:rPr>
              <a:t>1.3	 </a:t>
            </a:r>
            <a:r>
              <a:rPr lang="cs-CZ" sz="2800" dirty="0" err="1">
                <a:latin typeface="+mj-lt"/>
              </a:rPr>
              <a:t>Açık</a:t>
            </a:r>
            <a:r>
              <a:rPr lang="cs-CZ" sz="2800" dirty="0">
                <a:latin typeface="+mj-lt"/>
              </a:rPr>
              <a:t> </a:t>
            </a:r>
            <a:r>
              <a:rPr lang="cs-CZ" sz="2800" dirty="0" err="1">
                <a:latin typeface="+mj-lt"/>
              </a:rPr>
              <a:t>olan</a:t>
            </a:r>
            <a:r>
              <a:rPr lang="cs-CZ" sz="2800" dirty="0">
                <a:latin typeface="+mj-lt"/>
              </a:rPr>
              <a:t> </a:t>
            </a:r>
            <a:r>
              <a:rPr lang="cs-CZ" sz="2800" dirty="0" err="1">
                <a:latin typeface="+mj-lt"/>
              </a:rPr>
              <a:t>deliğe</a:t>
            </a:r>
            <a:r>
              <a:rPr lang="cs-CZ" sz="2800" dirty="0">
                <a:latin typeface="+mj-lt"/>
              </a:rPr>
              <a:t> </a:t>
            </a:r>
            <a:r>
              <a:rPr lang="cs-CZ" sz="2800" dirty="0" err="1">
                <a:latin typeface="+mj-lt"/>
              </a:rPr>
              <a:t>üçlü</a:t>
            </a:r>
            <a:r>
              <a:rPr lang="cs-CZ" sz="2800" dirty="0">
                <a:latin typeface="+mj-lt"/>
              </a:rPr>
              <a:t> </a:t>
            </a:r>
            <a:r>
              <a:rPr lang="cs-CZ" sz="2800" dirty="0" err="1">
                <a:latin typeface="+mj-lt"/>
              </a:rPr>
              <a:t>musluğu</a:t>
            </a:r>
            <a:r>
              <a:rPr lang="cs-CZ" sz="2800" dirty="0">
                <a:latin typeface="+mj-lt"/>
              </a:rPr>
              <a:t> </a:t>
            </a:r>
            <a:r>
              <a:rPr lang="cs-CZ" sz="2800" dirty="0" err="1">
                <a:latin typeface="+mj-lt"/>
              </a:rPr>
              <a:t>takın</a:t>
            </a:r>
            <a:r>
              <a:rPr lang="cs-CZ" sz="2800" dirty="0">
                <a:latin typeface="+mj-lt"/>
              </a:rPr>
              <a:t>.</a:t>
            </a:r>
            <a:endParaRPr lang="de-DE" sz="2800" dirty="0">
              <a:latin typeface="+mj-lt"/>
            </a:endParaRPr>
          </a:p>
          <a:p>
            <a:pPr marL="514350" indent="-514350">
              <a:buFontTx/>
              <a:buNone/>
            </a:pPr>
            <a:endParaRPr lang="de-DE" sz="2800" dirty="0"/>
          </a:p>
        </p:txBody>
      </p:sp>
      <p:pic>
        <p:nvPicPr>
          <p:cNvPr id="7172" name="Picture 5" descr="C:\Users\Biotech\Desktop\bio H2\IMG_0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047875"/>
            <a:ext cx="302736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75B8F69-08B6-5E43-91F7-F4FEF40F7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49" y="428909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7" name="Rechteck 2">
            <a:extLst>
              <a:ext uri="{FF2B5EF4-FFF2-40B4-BE49-F238E27FC236}">
                <a16:creationId xmlns:a16="http://schemas.microsoft.com/office/drawing/2014/main" id="{2AE68D3A-89E2-6540-8623-1E819AFA3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891" y="502790"/>
            <a:ext cx="44823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 err="1"/>
              <a:t>Deney</a:t>
            </a:r>
            <a:r>
              <a:rPr lang="cs-CZ" sz="4400" b="1" dirty="0"/>
              <a:t> </a:t>
            </a:r>
            <a:r>
              <a:rPr lang="cs-CZ" sz="4400" b="1" dirty="0" err="1"/>
              <a:t>düzeneği</a:t>
            </a:r>
            <a:endParaRPr lang="de-DE" sz="4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95289" y="2047875"/>
            <a:ext cx="4824412" cy="4621485"/>
          </a:xfrm>
        </p:spPr>
        <p:txBody>
          <a:bodyPr/>
          <a:lstStyle/>
          <a:p>
            <a:pPr marL="514350" indent="-514350">
              <a:buNone/>
            </a:pPr>
            <a:r>
              <a:rPr lang="tr-TR" sz="2800" dirty="0"/>
              <a:t>1.4 </a:t>
            </a:r>
            <a:r>
              <a:rPr lang="tr-TR" sz="2800" dirty="0">
                <a:latin typeface="+mj-lt"/>
              </a:rPr>
              <a:t>Gaz depolamaya yarayan şırıngayı üçlü musluğun üst kısmına takın.</a:t>
            </a:r>
          </a:p>
          <a:p>
            <a:pPr marL="514350" indent="-514350">
              <a:buFontTx/>
              <a:buNone/>
            </a:pPr>
            <a:endParaRPr lang="tr-TR" sz="1800" dirty="0"/>
          </a:p>
          <a:p>
            <a:pPr marL="514350" indent="-514350">
              <a:buNone/>
            </a:pPr>
            <a:r>
              <a:rPr lang="tr-TR" sz="2800" dirty="0"/>
              <a:t>1.5 </a:t>
            </a:r>
            <a:r>
              <a:rPr lang="tr-TR" sz="2800" dirty="0">
                <a:latin typeface="+mj-lt"/>
              </a:rPr>
              <a:t>Silikon hortumu üçlü musluğun orta kısmına takın.</a:t>
            </a:r>
          </a:p>
          <a:p>
            <a:pPr marL="514350" indent="-514350">
              <a:buFontTx/>
              <a:buNone/>
            </a:pPr>
            <a:endParaRPr lang="tr-TR" sz="2800" dirty="0"/>
          </a:p>
        </p:txBody>
      </p:sp>
      <p:pic>
        <p:nvPicPr>
          <p:cNvPr id="8196" name="Grafi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1" y="2047875"/>
            <a:ext cx="32924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2C99B6C-3776-2041-B14A-6C9A9940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49" y="428909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8" name="Rechteck 2">
            <a:extLst>
              <a:ext uri="{FF2B5EF4-FFF2-40B4-BE49-F238E27FC236}">
                <a16:creationId xmlns:a16="http://schemas.microsoft.com/office/drawing/2014/main" id="{F4B8BA38-4111-F64F-9BD9-DD2CB8082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891" y="502790"/>
            <a:ext cx="44823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 err="1"/>
              <a:t>Deney</a:t>
            </a:r>
            <a:r>
              <a:rPr lang="cs-CZ" sz="4400" b="1" dirty="0"/>
              <a:t> </a:t>
            </a:r>
            <a:r>
              <a:rPr lang="cs-CZ" sz="4400" b="1" dirty="0" err="1"/>
              <a:t>düzeneği</a:t>
            </a:r>
            <a:endParaRPr lang="de-DE" sz="4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52650"/>
            <a:ext cx="4968875" cy="4705350"/>
          </a:xfrm>
        </p:spPr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de-DE" sz="2800" dirty="0"/>
              <a:t>1.6 </a:t>
            </a:r>
            <a:r>
              <a:rPr lang="cs-CZ" sz="2800" dirty="0" err="1"/>
              <a:t>Üçlü</a:t>
            </a:r>
            <a:r>
              <a:rPr lang="cs-CZ" sz="2800" dirty="0"/>
              <a:t> </a:t>
            </a:r>
            <a:r>
              <a:rPr lang="cs-CZ" sz="2800" dirty="0" err="1"/>
              <a:t>musluğu</a:t>
            </a:r>
            <a:r>
              <a:rPr lang="cs-CZ" sz="2800" dirty="0"/>
              <a:t> sadece </a:t>
            </a:r>
            <a:r>
              <a:rPr lang="cs-CZ" sz="2800" dirty="0" err="1"/>
              <a:t>fermantasyon</a:t>
            </a:r>
            <a:r>
              <a:rPr lang="cs-CZ" sz="2800" dirty="0"/>
              <a:t> </a:t>
            </a:r>
            <a:r>
              <a:rPr lang="cs-CZ" sz="2800" dirty="0" err="1"/>
              <a:t>kabı</a:t>
            </a:r>
            <a:r>
              <a:rPr lang="cs-CZ" sz="2800" dirty="0"/>
              <a:t> ve </a:t>
            </a:r>
            <a:r>
              <a:rPr lang="cs-CZ" sz="2800" dirty="0" err="1"/>
              <a:t>şırınga</a:t>
            </a:r>
            <a:r>
              <a:rPr lang="cs-CZ" sz="2800" dirty="0"/>
              <a:t> </a:t>
            </a:r>
            <a:r>
              <a:rPr lang="cs-CZ" sz="2800" dirty="0" err="1"/>
              <a:t>arasında</a:t>
            </a:r>
            <a:r>
              <a:rPr lang="cs-CZ" sz="2800" dirty="0"/>
              <a:t> </a:t>
            </a:r>
            <a:r>
              <a:rPr lang="cs-CZ" sz="2800" dirty="0" err="1"/>
              <a:t>bağlantı</a:t>
            </a:r>
            <a:r>
              <a:rPr lang="cs-CZ" sz="2800" dirty="0"/>
              <a:t> </a:t>
            </a:r>
            <a:r>
              <a:rPr lang="cs-CZ" sz="2800" dirty="0" err="1"/>
              <a:t>yapacak</a:t>
            </a:r>
            <a:r>
              <a:rPr lang="cs-CZ" sz="2800" dirty="0"/>
              <a:t> </a:t>
            </a:r>
            <a:r>
              <a:rPr lang="cs-CZ" sz="2800" dirty="0" err="1"/>
              <a:t>şekilde</a:t>
            </a:r>
            <a:r>
              <a:rPr lang="cs-CZ" sz="2800" dirty="0"/>
              <a:t> </a:t>
            </a:r>
            <a:r>
              <a:rPr lang="cs-CZ" sz="2800" dirty="0" err="1"/>
              <a:t>yerleştirin</a:t>
            </a:r>
            <a:r>
              <a:rPr lang="cs-CZ" sz="2800" dirty="0"/>
              <a:t>.</a:t>
            </a:r>
            <a:endParaRPr lang="de-DE" sz="2800" dirty="0"/>
          </a:p>
        </p:txBody>
      </p:sp>
      <p:pic>
        <p:nvPicPr>
          <p:cNvPr id="9220" name="Picture 5" descr="C:\Users\Biotech\Desktop\bio H2\IMG_0328.JPG"/>
          <p:cNvPicPr>
            <a:picLocks noChangeAspect="1" noChangeArrowheads="1"/>
          </p:cNvPicPr>
          <p:nvPr/>
        </p:nvPicPr>
        <p:blipFill>
          <a:blip r:embed="rId2" cstate="print"/>
          <a:srcRect r="14243"/>
          <a:stretch>
            <a:fillRect/>
          </a:stretch>
        </p:blipFill>
        <p:spPr bwMode="auto">
          <a:xfrm>
            <a:off x="5508625" y="1844675"/>
            <a:ext cx="299402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mit Pfeil 6"/>
          <p:cNvCxnSpPr/>
          <p:nvPr/>
        </p:nvCxnSpPr>
        <p:spPr>
          <a:xfrm flipV="1">
            <a:off x="6948488" y="3500438"/>
            <a:ext cx="0" cy="4333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7019925" y="4437063"/>
            <a:ext cx="0" cy="5048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7164388" y="4149725"/>
            <a:ext cx="431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BB006DDE-35DA-7844-8F84-1C7A6CFB0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49" y="428909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11" name="Rechteck 2">
            <a:extLst>
              <a:ext uri="{FF2B5EF4-FFF2-40B4-BE49-F238E27FC236}">
                <a16:creationId xmlns:a16="http://schemas.microsoft.com/office/drawing/2014/main" id="{B72DF116-24CF-D047-A21F-248A854D4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891" y="502790"/>
            <a:ext cx="44823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 err="1"/>
              <a:t>Deney</a:t>
            </a:r>
            <a:r>
              <a:rPr lang="cs-CZ" sz="4400" b="1" dirty="0"/>
              <a:t> </a:t>
            </a:r>
            <a:r>
              <a:rPr lang="cs-CZ" sz="4400" b="1" dirty="0" err="1"/>
              <a:t>düzeneği</a:t>
            </a:r>
            <a:endParaRPr lang="de-DE" sz="4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3400" y="1905000"/>
            <a:ext cx="8181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de-DE" sz="3200"/>
          </a:p>
        </p:txBody>
      </p:sp>
      <p:sp>
        <p:nvSpPr>
          <p:cNvPr id="10244" name="Rechteck 4"/>
          <p:cNvSpPr>
            <a:spLocks noChangeArrowheads="1"/>
          </p:cNvSpPr>
          <p:nvPr/>
        </p:nvSpPr>
        <p:spPr bwMode="auto">
          <a:xfrm>
            <a:off x="395288" y="2133600"/>
            <a:ext cx="5184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 startAt="2"/>
            </a:pPr>
            <a:r>
              <a:rPr lang="de-DE" sz="3200" b="1" dirty="0"/>
              <a:t>Substrat</a:t>
            </a:r>
            <a:r>
              <a:rPr lang="cs-CZ" sz="3200" b="1" dirty="0"/>
              <a:t> </a:t>
            </a:r>
            <a:r>
              <a:rPr lang="cs-CZ" sz="3200" b="1" dirty="0" err="1"/>
              <a:t>hazırlanması</a:t>
            </a:r>
            <a:endParaRPr lang="de-DE" sz="3200" dirty="0"/>
          </a:p>
          <a:p>
            <a:pPr marL="514350" indent="-514350"/>
            <a:r>
              <a:rPr lang="de-DE" sz="3200" dirty="0"/>
              <a:t>2.1 20 g </a:t>
            </a:r>
            <a:r>
              <a:rPr lang="de-DE" sz="3200" dirty="0" err="1"/>
              <a:t>substrat</a:t>
            </a:r>
            <a:r>
              <a:rPr lang="de-DE" sz="3200" dirty="0"/>
              <a:t> I</a:t>
            </a:r>
            <a:r>
              <a:rPr lang="cs-CZ" sz="3200" dirty="0"/>
              <a:t> </a:t>
            </a:r>
            <a:r>
              <a:rPr lang="cs-CZ" sz="3200" dirty="0" err="1"/>
              <a:t>ölçün</a:t>
            </a:r>
            <a:r>
              <a:rPr lang="de-DE" sz="3200" dirty="0"/>
              <a:t>. (</a:t>
            </a:r>
            <a:r>
              <a:rPr lang="cs-CZ" sz="3200" dirty="0" err="1"/>
              <a:t>şeker</a:t>
            </a:r>
            <a:r>
              <a:rPr lang="cs-CZ" sz="3200" dirty="0"/>
              <a:t> </a:t>
            </a:r>
            <a:r>
              <a:rPr lang="cs-CZ" sz="3200" dirty="0" err="1"/>
              <a:t>kamışı</a:t>
            </a:r>
            <a:r>
              <a:rPr lang="cs-CZ" sz="3200" dirty="0"/>
              <a:t> </a:t>
            </a:r>
            <a:r>
              <a:rPr lang="cs-CZ" sz="3200" dirty="0" err="1"/>
              <a:t>parçaları</a:t>
            </a:r>
            <a:r>
              <a:rPr lang="de-DE" sz="3200" dirty="0"/>
              <a:t>)</a:t>
            </a:r>
          </a:p>
        </p:txBody>
      </p:sp>
      <p:pic>
        <p:nvPicPr>
          <p:cNvPr id="10245" name="Grafik 5" descr="IMG_028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450" y="2565400"/>
            <a:ext cx="291623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feld 6"/>
          <p:cNvSpPr txBox="1">
            <a:spLocks noChangeArrowheads="1"/>
          </p:cNvSpPr>
          <p:nvPr/>
        </p:nvSpPr>
        <p:spPr bwMode="auto">
          <a:xfrm>
            <a:off x="6011863" y="5445125"/>
            <a:ext cx="9366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20g</a:t>
            </a:r>
          </a:p>
        </p:txBody>
      </p:sp>
      <p:sp>
        <p:nvSpPr>
          <p:cNvPr id="10247" name="Textfeld 7"/>
          <p:cNvSpPr txBox="1">
            <a:spLocks noChangeArrowheads="1"/>
          </p:cNvSpPr>
          <p:nvPr/>
        </p:nvSpPr>
        <p:spPr bwMode="auto">
          <a:xfrm rot="10800000" flipV="1">
            <a:off x="7524750" y="4674980"/>
            <a:ext cx="115093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/>
              <a:t>Substrat I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52F889C-5E87-5F41-A151-D553ED123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49" y="428909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11" name="Rechteck 2">
            <a:extLst>
              <a:ext uri="{FF2B5EF4-FFF2-40B4-BE49-F238E27FC236}">
                <a16:creationId xmlns:a16="http://schemas.microsoft.com/office/drawing/2014/main" id="{61B245BD-2BA0-944B-B394-0A329715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891" y="502790"/>
            <a:ext cx="44823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400" b="1" dirty="0" err="1"/>
              <a:t>Deney</a:t>
            </a:r>
            <a:r>
              <a:rPr lang="cs-CZ" sz="4400" b="1" dirty="0"/>
              <a:t> </a:t>
            </a:r>
            <a:r>
              <a:rPr lang="cs-CZ" sz="4400" b="1" dirty="0" err="1"/>
              <a:t>düzeneği</a:t>
            </a:r>
            <a:endParaRPr lang="de-DE" sz="4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330</Words>
  <Application>Microsoft Macintosh PowerPoint</Application>
  <PresentationFormat>Ekran Gösterisi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Keks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Keks</dc:creator>
  <cp:lastModifiedBy>Samet Teke</cp:lastModifiedBy>
  <cp:revision>262</cp:revision>
  <dcterms:created xsi:type="dcterms:W3CDTF">2018-01-30T15:52:05Z</dcterms:created>
  <dcterms:modified xsi:type="dcterms:W3CDTF">2018-04-18T13:50:38Z</dcterms:modified>
</cp:coreProperties>
</file>