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92" r:id="rId2"/>
    <p:sldId id="273" r:id="rId3"/>
    <p:sldId id="269" r:id="rId4"/>
    <p:sldId id="316" r:id="rId5"/>
    <p:sldId id="311" r:id="rId6"/>
    <p:sldId id="315" r:id="rId7"/>
    <p:sldId id="320" r:id="rId8"/>
    <p:sldId id="319" r:id="rId9"/>
    <p:sldId id="313" r:id="rId10"/>
    <p:sldId id="260" r:id="rId11"/>
    <p:sldId id="317" r:id="rId12"/>
    <p:sldId id="321" r:id="rId13"/>
    <p:sldId id="322" r:id="rId14"/>
    <p:sldId id="325" r:id="rId15"/>
    <p:sldId id="323" r:id="rId16"/>
    <p:sldId id="324" r:id="rId17"/>
    <p:sldId id="326" r:id="rId18"/>
    <p:sldId id="327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B2C7EC"/>
    <a:srgbClr val="3399FF"/>
    <a:srgbClr val="FF0000"/>
    <a:srgbClr val="CCCCFF"/>
    <a:srgbClr val="98C8F8"/>
    <a:srgbClr val="00CC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7" autoAdjust="0"/>
    <p:restoredTop sz="94540" autoAdjust="0"/>
  </p:normalViewPr>
  <p:slideViewPr>
    <p:cSldViewPr>
      <p:cViewPr varScale="1">
        <p:scale>
          <a:sx n="104" d="100"/>
          <a:sy n="104" d="100"/>
        </p:scale>
        <p:origin x="2136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3.xml"/><Relationship Id="rId3" Type="http://schemas.openxmlformats.org/officeDocument/2006/relationships/slide" Target="slides/slide7.xml"/><Relationship Id="rId7" Type="http://schemas.openxmlformats.org/officeDocument/2006/relationships/slide" Target="slides/slide12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1.xml"/><Relationship Id="rId11" Type="http://schemas.openxmlformats.org/officeDocument/2006/relationships/slide" Target="slides/slide16.xml"/><Relationship Id="rId5" Type="http://schemas.openxmlformats.org/officeDocument/2006/relationships/slide" Target="slides/slide10.xml"/><Relationship Id="rId10" Type="http://schemas.openxmlformats.org/officeDocument/2006/relationships/slide" Target="slides/slide15.xml"/><Relationship Id="rId4" Type="http://schemas.openxmlformats.org/officeDocument/2006/relationships/slide" Target="slides/slide8.xml"/><Relationship Id="rId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6807BE-982F-47E0-8244-A5DD6D31ACFA}" type="datetimeFigureOut">
              <a:rPr lang="de-DE"/>
              <a:pPr>
                <a:defRPr/>
              </a:pPr>
              <a:t>18.04.18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52B6849-7647-4AF7-B215-B51CD6B35A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E2B5-AB6B-42C6-B0CC-3990935824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34CC-E830-4C90-86B8-8D413ACD96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4537F-18FF-4E50-8118-D0C54F49EB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A946-01C7-4C41-9D96-F70E2DC836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B2ED6-3932-4181-9974-BB71458FE5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006A-9106-4239-A57E-1F7272358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8623-2A9C-4489-98D5-0CC1CFB73C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E3D9A-BACB-4ACF-A9C5-DB2A0919746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70162-C147-46F1-A652-BFAEB75A3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E929-380D-4A6E-A6E9-2A1173A81D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5B7D-F6C8-450F-AA68-B6C919953FC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F0751-C6CA-4894-AB93-B0A6D0054F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5925E2-B752-45C3-AC3C-0437259F9B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Biowasserstoff%20Vorbereitung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Biowasserstoff%20Gaszufuhr%20%C3%B6ffnen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iowasserstoff%20Blubbern%20.mp4" TargetMode="External"/><Relationship Id="rId2" Type="http://schemas.openxmlformats.org/officeDocument/2006/relationships/hyperlink" Target="Biowasserstoff%20Gaszufuhr%20%C3%B6ffnen.mp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Biowasserstoff%20Gaszufuhr%20%C3%B6ffnen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611188" y="476250"/>
            <a:ext cx="8064500" cy="2232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6000" b="1"/>
          </a:p>
        </p:txBody>
      </p:sp>
      <p:sp>
        <p:nvSpPr>
          <p:cNvPr id="2051" name="Textfeld 5"/>
          <p:cNvSpPr txBox="1">
            <a:spLocks noChangeArrowheads="1"/>
          </p:cNvSpPr>
          <p:nvPr/>
        </p:nvSpPr>
        <p:spPr bwMode="auto">
          <a:xfrm>
            <a:off x="1007352" y="476250"/>
            <a:ext cx="75612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6000" b="1" dirty="0"/>
              <a:t>Produktion af bio hydrogen</a:t>
            </a:r>
            <a:endParaRPr lang="da-DK" sz="6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52738"/>
            <a:ext cx="4967287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5256213" cy="4175720"/>
          </a:xfrm>
        </p:spPr>
        <p:txBody>
          <a:bodyPr/>
          <a:lstStyle/>
          <a:p>
            <a:pPr marL="514350" indent="-514350">
              <a:buFontTx/>
              <a:buAutoNum type="arabicPeriod" startAt="2"/>
            </a:pPr>
            <a:r>
              <a:rPr lang="da-DK" b="1" dirty="0"/>
              <a:t>Substrat forberedelse</a:t>
            </a:r>
          </a:p>
          <a:p>
            <a:pPr marL="0" indent="0">
              <a:buNone/>
            </a:pPr>
            <a:endParaRPr lang="da-DK" b="1" dirty="0"/>
          </a:p>
          <a:p>
            <a:pPr marL="514350" indent="-514350">
              <a:buFontTx/>
              <a:buNone/>
            </a:pPr>
            <a:r>
              <a:rPr lang="da-DK" dirty="0"/>
              <a:t>2.2  Afvej 20 g substrat II . (frysetørrede kulturer</a:t>
            </a:r>
            <a:r>
              <a:rPr lang="de-DE" dirty="0"/>
              <a:t>) 	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a-DK" sz="4400" b="1" dirty="0">
                <a:solidFill>
                  <a:schemeClr val="tx2"/>
                </a:solidFill>
              </a:rPr>
              <a:t>Forsøgsopstilling</a:t>
            </a:r>
          </a:p>
        </p:txBody>
      </p:sp>
      <p:sp>
        <p:nvSpPr>
          <p:cNvPr id="11268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1269" name="Grafik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3400" y="2060575"/>
            <a:ext cx="291941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feld 9"/>
          <p:cNvSpPr txBox="1">
            <a:spLocks noChangeArrowheads="1"/>
          </p:cNvSpPr>
          <p:nvPr/>
        </p:nvSpPr>
        <p:spPr bwMode="auto">
          <a:xfrm>
            <a:off x="5867400" y="4724400"/>
            <a:ext cx="1008063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20g</a:t>
            </a:r>
          </a:p>
        </p:txBody>
      </p:sp>
      <p:sp>
        <p:nvSpPr>
          <p:cNvPr id="11271" name="Textfeld 10"/>
          <p:cNvSpPr txBox="1">
            <a:spLocks noChangeArrowheads="1"/>
          </p:cNvSpPr>
          <p:nvPr/>
        </p:nvSpPr>
        <p:spPr bwMode="auto">
          <a:xfrm>
            <a:off x="7237413" y="3922713"/>
            <a:ext cx="12954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800" dirty="0"/>
              <a:t>Substrate II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8" descr="IMG_02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3" y="1556793"/>
            <a:ext cx="1872207" cy="37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83" y="1808237"/>
            <a:ext cx="5746093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800" b="1" dirty="0"/>
              <a:t>3. </a:t>
            </a:r>
            <a:r>
              <a:rPr lang="da-DK" sz="2800" b="1" dirty="0"/>
              <a:t>Begyndelse af fermenteringen</a:t>
            </a:r>
          </a:p>
          <a:p>
            <a:pPr marL="0" indent="0">
              <a:buNone/>
            </a:pPr>
            <a:r>
              <a:rPr lang="da-DK" sz="2800" dirty="0"/>
              <a:t>3.1 Fyld 650 ml varmt vand                (76 – 78°C) sammen med substrat I +II ned i bioreaktoren og bland det.</a:t>
            </a:r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3.2 Luk</a:t>
            </a:r>
            <a:r>
              <a:rPr lang="da-DK" dirty="0"/>
              <a:t> bioreaktoren</a:t>
            </a:r>
          </a:p>
          <a:p>
            <a:pPr marL="0" indent="0">
              <a:buNone/>
            </a:pPr>
            <a:r>
              <a:rPr lang="da-DK" dirty="0"/>
              <a:t>     og sørg for den er lufttæt</a:t>
            </a:r>
          </a:p>
          <a:p>
            <a:pPr marL="0" indent="0">
              <a:buNone/>
            </a:pPr>
            <a:endParaRPr lang="de-DE" sz="2800" dirty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12293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94" name="Rechteck 5"/>
          <p:cNvSpPr>
            <a:spLocks noChangeArrowheads="1"/>
          </p:cNvSpPr>
          <p:nvPr/>
        </p:nvSpPr>
        <p:spPr bwMode="auto">
          <a:xfrm>
            <a:off x="827584" y="395508"/>
            <a:ext cx="74168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4400" b="1" dirty="0">
                <a:solidFill>
                  <a:srgbClr val="000000"/>
                </a:solidFill>
              </a:rPr>
              <a:t>Forsøgets fremgangsmåde</a:t>
            </a:r>
          </a:p>
        </p:txBody>
      </p:sp>
      <p:sp>
        <p:nvSpPr>
          <p:cNvPr id="12296" name="Textfeld 8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308304" y="5287963"/>
            <a:ext cx="12239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9" name="Interaktive Schaltfläche: Film 8">
            <a:hlinkClick r:id="" action="ppaction://noaction" highlightClick="1"/>
          </p:cNvPr>
          <p:cNvSpPr/>
          <p:nvPr/>
        </p:nvSpPr>
        <p:spPr>
          <a:xfrm>
            <a:off x="7380312" y="5301208"/>
            <a:ext cx="1152128" cy="141277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4" y="2205038"/>
            <a:ext cx="4438650" cy="2571750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de-DE" sz="2800" dirty="0"/>
              <a:t>3.3 </a:t>
            </a:r>
            <a:r>
              <a:rPr lang="da-DK" sz="2800" dirty="0"/>
              <a:t>Begynd fermenteringen i et vandbad på 37°C.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a-DK" sz="4400" b="1" dirty="0">
                <a:solidFill>
                  <a:srgbClr val="000000"/>
                </a:solidFill>
              </a:rPr>
              <a:t>Forsøgets fremgangsmåde</a:t>
            </a:r>
          </a:p>
        </p:txBody>
      </p:sp>
      <p:sp>
        <p:nvSpPr>
          <p:cNvPr id="13316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13317" name="Picture 5" descr="C:\Users\Biotech\Desktop\bio H2\Bilder\IMG_0292.jpg"/>
          <p:cNvPicPr>
            <a:picLocks noChangeAspect="1" noChangeArrowheads="1"/>
          </p:cNvPicPr>
          <p:nvPr/>
        </p:nvPicPr>
        <p:blipFill>
          <a:blip r:embed="rId2" cstate="print"/>
          <a:srcRect l="13895" r="6137" b="30917"/>
          <a:stretch>
            <a:fillRect/>
          </a:stretch>
        </p:blipFill>
        <p:spPr bwMode="auto">
          <a:xfrm>
            <a:off x="4906963" y="1989138"/>
            <a:ext cx="3697287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5832475" cy="3744913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de-DE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a-DK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Kvantitativ gas bestemmelse  </a:t>
            </a:r>
            <a:r>
              <a:rPr lang="da-DK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Produktionen af H</a:t>
            </a:r>
            <a:r>
              <a:rPr lang="da-DK" sz="2800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da-DK" sz="2800" dirty="0"/>
              <a:t> i bioreaktoren starter ca. efter 10 timer. Volumen af det producerede hydrogen og carbondioxid kan aflæses på gasbeholderen. (injektion).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sp>
        <p:nvSpPr>
          <p:cNvPr id="14340" name="Picture 9" descr="D:\Filtrieren.jpg"/>
          <p:cNvSpPr>
            <a:spLocks noChangeAspect="1" noChangeArrowheads="1"/>
          </p:cNvSpPr>
          <p:nvPr/>
        </p:nvSpPr>
        <p:spPr bwMode="auto">
          <a:xfrm>
            <a:off x="5652120" y="1915747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341" name="Rechteck 6"/>
          <p:cNvSpPr>
            <a:spLocks noChangeArrowheads="1"/>
          </p:cNvSpPr>
          <p:nvPr/>
        </p:nvSpPr>
        <p:spPr bwMode="auto">
          <a:xfrm>
            <a:off x="564025" y="267623"/>
            <a:ext cx="7485062" cy="9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4400" b="1" dirty="0"/>
              <a:t>	</a:t>
            </a:r>
            <a:r>
              <a:rPr lang="da-DK" sz="4400" b="1" dirty="0"/>
              <a:t>Observation og resultater</a:t>
            </a:r>
          </a:p>
        </p:txBody>
      </p:sp>
      <p:pic>
        <p:nvPicPr>
          <p:cNvPr id="14342" name="Picture 6" descr="E:\Adelsheim2015\Anselm )\IMG_8118.JPG"/>
          <p:cNvPicPr>
            <a:picLocks noChangeAspect="1" noChangeArrowheads="1"/>
          </p:cNvPicPr>
          <p:nvPr/>
        </p:nvPicPr>
        <p:blipFill>
          <a:blip r:embed="rId2" cstate="print"/>
          <a:srcRect l="26135" t="1131" r="25758" b="1884"/>
          <a:stretch>
            <a:fillRect/>
          </a:stretch>
        </p:blipFill>
        <p:spPr bwMode="auto">
          <a:xfrm>
            <a:off x="6011863" y="2205038"/>
            <a:ext cx="284003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>
            <a:cxnSpLocks/>
          </p:cNvCxnSpPr>
          <p:nvPr/>
        </p:nvCxnSpPr>
        <p:spPr>
          <a:xfrm flipV="1">
            <a:off x="4572000" y="4848226"/>
            <a:ext cx="2089026" cy="66900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9" y="2060575"/>
            <a:ext cx="3600772" cy="3816697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de-DE" sz="2800" b="1" dirty="0"/>
              <a:t>5.	</a:t>
            </a:r>
            <a:r>
              <a:rPr lang="da-DK" sz="2800" b="1" dirty="0"/>
              <a:t>Forberedelse af brændselscellen</a:t>
            </a:r>
          </a:p>
          <a:p>
            <a:pPr marL="514350" indent="-514350">
              <a:buFontTx/>
              <a:buNone/>
            </a:pPr>
            <a:r>
              <a:rPr lang="da-DK" sz="2800" dirty="0"/>
              <a:t>5.1 Forbind brændselscellen til vingemotoren med pluspolen og minuspolen.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sp>
        <p:nvSpPr>
          <p:cNvPr id="15364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365" name="Rechteck 6"/>
          <p:cNvSpPr>
            <a:spLocks noChangeArrowheads="1"/>
          </p:cNvSpPr>
          <p:nvPr/>
        </p:nvSpPr>
        <p:spPr bwMode="auto">
          <a:xfrm>
            <a:off x="556344" y="245765"/>
            <a:ext cx="7516801" cy="9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4400" b="1" dirty="0"/>
              <a:t>	</a:t>
            </a:r>
            <a:r>
              <a:rPr lang="da-DK" sz="4400" b="1" dirty="0"/>
              <a:t>Observation og resultater</a:t>
            </a:r>
          </a:p>
        </p:txBody>
      </p:sp>
      <p:pic>
        <p:nvPicPr>
          <p:cNvPr id="15366" name="Picture 6" descr="C:\Users\Biotech\Desktop\bio H2 neu\IMG_8161.JPG"/>
          <p:cNvPicPr>
            <a:picLocks noChangeAspect="1" noChangeArrowheads="1"/>
          </p:cNvPicPr>
          <p:nvPr/>
        </p:nvPicPr>
        <p:blipFill>
          <a:blip r:embed="rId2" cstate="print"/>
          <a:srcRect l="8041" r="12189" b="13947"/>
          <a:stretch>
            <a:fillRect/>
          </a:stretch>
        </p:blipFill>
        <p:spPr bwMode="auto">
          <a:xfrm>
            <a:off x="4314745" y="3140968"/>
            <a:ext cx="42164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4" y="2060575"/>
            <a:ext cx="3397250" cy="3744689"/>
          </a:xfrm>
        </p:spPr>
        <p:txBody>
          <a:bodyPr/>
          <a:lstStyle/>
          <a:p>
            <a:pPr marL="514350" indent="-514350">
              <a:buFontTx/>
              <a:buNone/>
            </a:pPr>
            <a:r>
              <a:rPr lang="da-DK" sz="2800" dirty="0"/>
              <a:t>5.2 Åben den sorte forsegling ved siden af plus polen.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sp>
        <p:nvSpPr>
          <p:cNvPr id="16388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89" name="Rechteck 6"/>
          <p:cNvSpPr>
            <a:spLocks noChangeArrowheads="1"/>
          </p:cNvSpPr>
          <p:nvPr/>
        </p:nvSpPr>
        <p:spPr bwMode="auto">
          <a:xfrm>
            <a:off x="1044432" y="276375"/>
            <a:ext cx="7055136" cy="9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a-DK" sz="4400" b="1" dirty="0"/>
              <a:t>Observation og resultater</a:t>
            </a:r>
          </a:p>
        </p:txBody>
      </p:sp>
      <p:pic>
        <p:nvPicPr>
          <p:cNvPr id="16390" name="Picture 6" descr="C:\Users\Biotech\Desktop\bio H2 neu\IMG_8161.JPG"/>
          <p:cNvPicPr>
            <a:picLocks noChangeAspect="1" noChangeArrowheads="1"/>
          </p:cNvPicPr>
          <p:nvPr/>
        </p:nvPicPr>
        <p:blipFill>
          <a:blip r:embed="rId2" cstate="print"/>
          <a:srcRect l="8041" r="12189" b="13947"/>
          <a:stretch>
            <a:fillRect/>
          </a:stretch>
        </p:blipFill>
        <p:spPr bwMode="auto">
          <a:xfrm>
            <a:off x="4140200" y="2708275"/>
            <a:ext cx="4716463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mit Pfeil 7"/>
          <p:cNvCxnSpPr/>
          <p:nvPr/>
        </p:nvCxnSpPr>
        <p:spPr>
          <a:xfrm>
            <a:off x="3708400" y="3068638"/>
            <a:ext cx="1727200" cy="2232025"/>
          </a:xfrm>
          <a:prstGeom prst="straightConnector1">
            <a:avLst/>
          </a:prstGeom>
          <a:ln w="508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276475"/>
            <a:ext cx="5327947" cy="4248869"/>
          </a:xfrm>
        </p:spPr>
        <p:txBody>
          <a:bodyPr/>
          <a:lstStyle/>
          <a:p>
            <a:pPr marL="514350" indent="-514350">
              <a:buNone/>
            </a:pPr>
            <a:r>
              <a:rPr lang="de-DE" dirty="0"/>
              <a:t>5.3 </a:t>
            </a:r>
            <a:r>
              <a:rPr lang="da-DK" sz="2800" dirty="0">
                <a:latin typeface="+mj-lt"/>
              </a:rPr>
              <a:t>Efter produktionen af H</a:t>
            </a:r>
            <a:r>
              <a:rPr lang="da-DK" sz="2800" baseline="-25000" dirty="0">
                <a:latin typeface="+mj-lt"/>
              </a:rPr>
              <a:t>2</a:t>
            </a:r>
            <a:r>
              <a:rPr lang="da-DK" sz="2800" dirty="0">
                <a:latin typeface="+mj-lt"/>
              </a:rPr>
              <a:t> forbindes bioreaktoren med brændselscellen på den øvre gasforbindelse ved minuspolens side og åbner tregangshanen. </a:t>
            </a:r>
            <a:endParaRPr lang="da-DK" dirty="0"/>
          </a:p>
          <a:p>
            <a:pPr marL="514350" indent="-514350">
              <a:buNone/>
            </a:pPr>
            <a:r>
              <a:rPr lang="da-DK" sz="2800" dirty="0"/>
              <a:t>5.4</a:t>
            </a:r>
            <a:r>
              <a:rPr lang="da-DK" sz="2800" b="1" dirty="0"/>
              <a:t> </a:t>
            </a:r>
            <a:r>
              <a:rPr lang="da-DK" sz="2800" dirty="0">
                <a:latin typeface="+mj-lt"/>
              </a:rPr>
              <a:t>Anbring et låg på den lavere hydrogen udgang af brændselscelle.</a:t>
            </a:r>
            <a:endParaRPr lang="de-DE" sz="2800" dirty="0">
              <a:latin typeface="+mj-lt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sp>
        <p:nvSpPr>
          <p:cNvPr id="17412" name="Picture 9" descr="D:\Filtrieren.jpg"/>
          <p:cNvSpPr>
            <a:spLocks noChangeAspect="1" noChangeArrowheads="1"/>
          </p:cNvSpPr>
          <p:nvPr/>
        </p:nvSpPr>
        <p:spPr bwMode="auto">
          <a:xfrm>
            <a:off x="5486400" y="19812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7413" name="Rechteck 6"/>
          <p:cNvSpPr>
            <a:spLocks noChangeArrowheads="1"/>
          </p:cNvSpPr>
          <p:nvPr/>
        </p:nvSpPr>
        <p:spPr bwMode="auto">
          <a:xfrm>
            <a:off x="503995" y="248555"/>
            <a:ext cx="7516801" cy="98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4400" b="1" dirty="0"/>
              <a:t>	</a:t>
            </a:r>
            <a:r>
              <a:rPr lang="da-DK" sz="4400" b="1" dirty="0"/>
              <a:t>Observation og resultater</a:t>
            </a:r>
          </a:p>
        </p:txBody>
      </p:sp>
      <p:pic>
        <p:nvPicPr>
          <p:cNvPr id="17416" name="Picture 8" descr="C:\Users\Biotech\Pictures\IMG_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2190959" cy="2376264"/>
          </a:xfrm>
          <a:prstGeom prst="rect">
            <a:avLst/>
          </a:prstGeom>
          <a:noFill/>
        </p:spPr>
      </p:pic>
      <p:sp>
        <p:nvSpPr>
          <p:cNvPr id="7" name="Interaktive Schaltfläche: Film 6">
            <a:hlinkClick r:id="" action="ppaction://noaction" highlightClick="1"/>
          </p:cNvPr>
          <p:cNvSpPr/>
          <p:nvPr/>
        </p:nvSpPr>
        <p:spPr>
          <a:xfrm>
            <a:off x="7380312" y="4797152"/>
            <a:ext cx="1079500" cy="143986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15" name="Textfeld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308304" y="4725144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9" name="Gebogener Pfeil 8"/>
          <p:cNvSpPr/>
          <p:nvPr/>
        </p:nvSpPr>
        <p:spPr>
          <a:xfrm rot="12765663">
            <a:off x="6975049" y="3427425"/>
            <a:ext cx="792088" cy="864096"/>
          </a:xfrm>
          <a:prstGeom prst="circular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7">
            <a:hlinkClick r:id="rId2" action="ppaction://hlinkfile"/>
          </p:cNvPr>
          <p:cNvSpPr>
            <a:spLocks noGrp="1" noChangeArrowheads="1"/>
          </p:cNvSpPr>
          <p:nvPr>
            <p:ph idx="1"/>
          </p:nvPr>
        </p:nvSpPr>
        <p:spPr>
          <a:xfrm>
            <a:off x="227013" y="1052736"/>
            <a:ext cx="8085137" cy="5213735"/>
          </a:xfrm>
        </p:spPr>
        <p:txBody>
          <a:bodyPr wrap="square">
            <a:spAutoFit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b="1" dirty="0"/>
              <a:t>6</a:t>
            </a:r>
            <a:r>
              <a:rPr lang="da-DK" b="1" dirty="0"/>
              <a:t>. Analyse af gas kromatografien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Gaskvaliteten bestemmes ved en GC- analyse.</a:t>
            </a:r>
          </a:p>
          <a:p>
            <a:pPr>
              <a:buFontTx/>
              <a:buNone/>
            </a:pPr>
            <a:r>
              <a:rPr lang="da-DK" b="1" dirty="0"/>
              <a:t> </a:t>
            </a:r>
            <a:r>
              <a:rPr lang="da-DK" dirty="0"/>
              <a:t>6.1 Forhold: </a:t>
            </a:r>
            <a:r>
              <a:rPr lang="da-DK" dirty="0" err="1"/>
              <a:t>LowCost</a:t>
            </a:r>
            <a:r>
              <a:rPr lang="da-DK" dirty="0"/>
              <a:t> GC</a:t>
            </a:r>
          </a:p>
          <a:p>
            <a:pPr>
              <a:buFontTx/>
              <a:buNone/>
            </a:pPr>
            <a:r>
              <a:rPr lang="da-DK" dirty="0"/>
              <a:t>	    Stationær fase: </a:t>
            </a:r>
            <a:r>
              <a:rPr lang="da-DK" dirty="0" err="1"/>
              <a:t>silica</a:t>
            </a:r>
            <a:r>
              <a:rPr lang="da-DK" dirty="0"/>
              <a:t> gel</a:t>
            </a:r>
          </a:p>
          <a:p>
            <a:pPr>
              <a:buFontTx/>
              <a:buNone/>
            </a:pPr>
            <a:r>
              <a:rPr lang="da-DK" dirty="0"/>
              <a:t>	    Mobil fase: air </a:t>
            </a:r>
          </a:p>
          <a:p>
            <a:pPr>
              <a:buFontTx/>
              <a:buNone/>
            </a:pPr>
            <a:r>
              <a:rPr lang="da-DK" dirty="0"/>
              <a:t>	    (akvarie pumpe)</a:t>
            </a:r>
          </a:p>
          <a:p>
            <a:pPr>
              <a:buFontTx/>
              <a:buNone/>
            </a:pPr>
            <a:r>
              <a:rPr lang="da-DK" dirty="0"/>
              <a:t>	    Detektor: varmeledningsevne</a:t>
            </a:r>
          </a:p>
        </p:txBody>
      </p:sp>
      <p:sp>
        <p:nvSpPr>
          <p:cNvPr id="184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Gas kromatografisk</a:t>
            </a:r>
            <a:endParaRPr lang="da-DK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sp>
        <p:nvSpPr>
          <p:cNvPr id="8" name="Interaktive Schaltfläche: Film 7">
            <a:hlinkClick r:id="" action="ppaction://noaction" highlightClick="1"/>
          </p:cNvPr>
          <p:cNvSpPr/>
          <p:nvPr/>
        </p:nvSpPr>
        <p:spPr>
          <a:xfrm>
            <a:off x="7232650" y="3393495"/>
            <a:ext cx="1079500" cy="143986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438" name="Textfeld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6804248" y="3070606"/>
            <a:ext cx="1152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7">
            <a:hlinkClick r:id="rId2" action="ppaction://hlinkfile"/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2132856"/>
            <a:ext cx="8229600" cy="1175706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da-DK" dirty="0"/>
              <a:t>Resultat: </a:t>
            </a:r>
            <a:r>
              <a:rPr lang="da-DK" dirty="0" err="1"/>
              <a:t>kromatogram</a:t>
            </a:r>
            <a:r>
              <a:rPr lang="da-DK" dirty="0"/>
              <a:t> efter indsprøjtningen </a:t>
            </a:r>
          </a:p>
          <a:p>
            <a:pPr>
              <a:buFontTx/>
              <a:buNone/>
            </a:pPr>
            <a:r>
              <a:rPr lang="da-DK" dirty="0"/>
              <a:t>		    af 0,5 ml gas.</a:t>
            </a:r>
          </a:p>
        </p:txBody>
      </p:sp>
      <p:sp>
        <p:nvSpPr>
          <p:cNvPr id="18435" name="Titel 1"/>
          <p:cNvSpPr>
            <a:spLocks noGrp="1"/>
          </p:cNvSpPr>
          <p:nvPr>
            <p:ph type="title"/>
          </p:nvPr>
        </p:nvSpPr>
        <p:spPr>
          <a:xfrm>
            <a:off x="539750" y="301162"/>
            <a:ext cx="8013378" cy="1116475"/>
          </a:xfrm>
        </p:spPr>
        <p:txBody>
          <a:bodyPr/>
          <a:lstStyle/>
          <a:p>
            <a:r>
              <a:rPr lang="da-DK" sz="4000" b="1" dirty="0"/>
              <a:t>Kvalitativ gasbestemmelse</a:t>
            </a:r>
            <a:endParaRPr lang="da-DK" sz="400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rgbClr val="000000"/>
              </a:solidFill>
            </a:endParaRPr>
          </a:p>
        </p:txBody>
      </p:sp>
      <p:pic>
        <p:nvPicPr>
          <p:cNvPr id="32770" name="Picture 2" descr="E:\CD 23 Biowasserstoff\Data\bio h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8676456" cy="2839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539750" y="404813"/>
            <a:ext cx="8064500" cy="13668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 anchorCtr="1">
            <a:flatTx/>
          </a:bodyPr>
          <a:lstStyle/>
          <a:p>
            <a:pPr algn="ctr"/>
            <a:r>
              <a:rPr lang="da-DK" sz="4400" b="1" dirty="0">
                <a:solidFill>
                  <a:schemeClr val="tx2"/>
                </a:solidFill>
              </a:rPr>
              <a:t>Indhold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116013" y="2276475"/>
            <a:ext cx="73437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e-DE" sz="4000" dirty="0"/>
              <a:t> </a:t>
            </a:r>
            <a:r>
              <a:rPr lang="da-DK" sz="4000" dirty="0"/>
              <a:t>Materialer</a:t>
            </a:r>
          </a:p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a-DK" sz="4000" dirty="0"/>
              <a:t> Forsøgsopstilling</a:t>
            </a:r>
          </a:p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a-DK" sz="4000" dirty="0"/>
              <a:t> Forsøgets fremgangsmåde </a:t>
            </a:r>
          </a:p>
          <a:p>
            <a:pPr marL="457200" indent="-457200">
              <a:lnSpc>
                <a:spcPct val="150000"/>
              </a:lnSpc>
              <a:buFont typeface="Arial" charset="0"/>
              <a:buAutoNum type="arabicPeriod"/>
            </a:pPr>
            <a:r>
              <a:rPr lang="da-DK" sz="4000" dirty="0"/>
              <a:t> Observation og resultater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95288" y="404813"/>
            <a:ext cx="8280400" cy="17287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a-DK" sz="4400" b="1" dirty="0"/>
              <a:t>Materialer</a:t>
            </a:r>
          </a:p>
        </p:txBody>
      </p:sp>
      <p:sp>
        <p:nvSpPr>
          <p:cNvPr id="4099" name="Rechteck 6"/>
          <p:cNvSpPr>
            <a:spLocks noChangeArrowheads="1"/>
          </p:cNvSpPr>
          <p:nvPr/>
        </p:nvSpPr>
        <p:spPr bwMode="auto">
          <a:xfrm>
            <a:off x="539750" y="2565400"/>
            <a:ext cx="54737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da-DK" sz="2800" b="1" dirty="0"/>
              <a:t>Kemikalier</a:t>
            </a:r>
            <a:endParaRPr lang="da-DK" sz="28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da-DK" sz="2800" dirty="0"/>
              <a:t>20 g substrat I    	</a:t>
            </a:r>
          </a:p>
          <a:p>
            <a:pPr>
              <a:lnSpc>
                <a:spcPct val="150000"/>
              </a:lnSpc>
            </a:pPr>
            <a:r>
              <a:rPr lang="da-DK" sz="2800" dirty="0"/>
              <a:t>(snittede sukkerroer)</a:t>
            </a:r>
          </a:p>
          <a:p>
            <a:pPr>
              <a:lnSpc>
                <a:spcPct val="150000"/>
              </a:lnSpc>
            </a:pPr>
            <a:r>
              <a:rPr lang="da-DK" sz="2800" dirty="0"/>
              <a:t>- 650 ml vand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da-DK" sz="2800" dirty="0"/>
              <a:t>20 g substrat II </a:t>
            </a:r>
          </a:p>
          <a:p>
            <a:pPr>
              <a:lnSpc>
                <a:spcPct val="150000"/>
              </a:lnSpc>
            </a:pPr>
            <a:r>
              <a:rPr lang="da-DK" sz="2800" dirty="0"/>
              <a:t>	(tørret kultur)</a:t>
            </a:r>
          </a:p>
        </p:txBody>
      </p:sp>
      <p:pic>
        <p:nvPicPr>
          <p:cNvPr id="4100" name="Picture 4" descr="C:\Users\Biotech\Desktop\bio H2\IMG_0316.JPG"/>
          <p:cNvPicPr>
            <a:picLocks noChangeAspect="1" noChangeArrowheads="1"/>
          </p:cNvPicPr>
          <p:nvPr/>
        </p:nvPicPr>
        <p:blipFill>
          <a:blip r:embed="rId2" cstate="print"/>
          <a:srcRect l="8453" t="15546" r="14243" b="23013"/>
          <a:stretch>
            <a:fillRect/>
          </a:stretch>
        </p:blipFill>
        <p:spPr bwMode="auto">
          <a:xfrm>
            <a:off x="5292725" y="2781300"/>
            <a:ext cx="3424238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95288" y="404813"/>
            <a:ext cx="8280400" cy="15843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e-DE" sz="4400" b="1" dirty="0"/>
              <a:t>Materialer</a:t>
            </a:r>
          </a:p>
        </p:txBody>
      </p:sp>
      <p:pic>
        <p:nvPicPr>
          <p:cNvPr id="5123" name="Picture 4" descr="C:\Users\Biotech\Desktop\bio H2\IMG_0317.JPG"/>
          <p:cNvPicPr>
            <a:picLocks noChangeAspect="1" noChangeArrowheads="1"/>
          </p:cNvPicPr>
          <p:nvPr/>
        </p:nvPicPr>
        <p:blipFill>
          <a:blip r:embed="rId2" cstate="print"/>
          <a:srcRect l="607" t="15749" r="1823" b="4401"/>
          <a:stretch>
            <a:fillRect/>
          </a:stretch>
        </p:blipFill>
        <p:spPr bwMode="auto">
          <a:xfrm>
            <a:off x="1116013" y="2276475"/>
            <a:ext cx="691197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feld 4"/>
          <p:cNvSpPr txBox="1">
            <a:spLocks noChangeArrowheads="1"/>
          </p:cNvSpPr>
          <p:nvPr/>
        </p:nvSpPr>
        <p:spPr bwMode="auto">
          <a:xfrm>
            <a:off x="251619" y="2497039"/>
            <a:ext cx="1944688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600" dirty="0"/>
              <a:t>bioreaktor med flaskelåg</a:t>
            </a:r>
          </a:p>
        </p:txBody>
      </p:sp>
      <p:sp>
        <p:nvSpPr>
          <p:cNvPr id="5125" name="Textfeld 5"/>
          <p:cNvSpPr txBox="1">
            <a:spLocks noChangeArrowheads="1"/>
          </p:cNvSpPr>
          <p:nvPr/>
        </p:nvSpPr>
        <p:spPr bwMode="auto">
          <a:xfrm>
            <a:off x="3276600" y="2276475"/>
            <a:ext cx="151288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600" dirty="0"/>
              <a:t> medicinsk sprøjte</a:t>
            </a:r>
          </a:p>
          <a:p>
            <a:r>
              <a:rPr lang="da-DK" sz="1600" dirty="0"/>
              <a:t>(gas beholder</a:t>
            </a:r>
            <a:r>
              <a:rPr lang="de-DE" sz="1600" dirty="0"/>
              <a:t>)</a:t>
            </a:r>
          </a:p>
        </p:txBody>
      </p:sp>
      <p:sp>
        <p:nvSpPr>
          <p:cNvPr id="5126" name="Textfeld 6"/>
          <p:cNvSpPr txBox="1">
            <a:spLocks noChangeArrowheads="1"/>
          </p:cNvSpPr>
          <p:nvPr/>
        </p:nvSpPr>
        <p:spPr bwMode="auto">
          <a:xfrm>
            <a:off x="4356100" y="5589588"/>
            <a:ext cx="12954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600" dirty="0"/>
              <a:t>vingemotor</a:t>
            </a:r>
          </a:p>
        </p:txBody>
      </p:sp>
      <p:sp>
        <p:nvSpPr>
          <p:cNvPr id="5127" name="Textfeld 8"/>
          <p:cNvSpPr txBox="1">
            <a:spLocks noChangeArrowheads="1"/>
          </p:cNvSpPr>
          <p:nvPr/>
        </p:nvSpPr>
        <p:spPr bwMode="auto">
          <a:xfrm>
            <a:off x="7164388" y="3429000"/>
            <a:ext cx="151130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Substrat I</a:t>
            </a:r>
          </a:p>
        </p:txBody>
      </p:sp>
      <p:sp>
        <p:nvSpPr>
          <p:cNvPr id="5128" name="Textfeld 9"/>
          <p:cNvSpPr txBox="1">
            <a:spLocks noChangeArrowheads="1"/>
          </p:cNvSpPr>
          <p:nvPr/>
        </p:nvSpPr>
        <p:spPr bwMode="auto">
          <a:xfrm>
            <a:off x="6084888" y="5949950"/>
            <a:ext cx="201612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600" dirty="0"/>
              <a:t>adapter forbundet med silikone slange </a:t>
            </a:r>
          </a:p>
        </p:txBody>
      </p:sp>
      <p:sp>
        <p:nvSpPr>
          <p:cNvPr id="5129" name="Textfeld 10"/>
          <p:cNvSpPr txBox="1">
            <a:spLocks noChangeArrowheads="1"/>
          </p:cNvSpPr>
          <p:nvPr/>
        </p:nvSpPr>
        <p:spPr bwMode="auto">
          <a:xfrm>
            <a:off x="7092950" y="2636838"/>
            <a:ext cx="1368425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Substrat II</a:t>
            </a:r>
          </a:p>
        </p:txBody>
      </p:sp>
      <p:sp>
        <p:nvSpPr>
          <p:cNvPr id="5130" name="Textfeld 11"/>
          <p:cNvSpPr txBox="1">
            <a:spLocks noChangeArrowheads="1"/>
          </p:cNvSpPr>
          <p:nvPr/>
        </p:nvSpPr>
        <p:spPr bwMode="auto">
          <a:xfrm>
            <a:off x="4932365" y="2519363"/>
            <a:ext cx="1657348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600" dirty="0"/>
              <a:t>brændselscelle</a:t>
            </a:r>
          </a:p>
        </p:txBody>
      </p:sp>
      <p:sp>
        <p:nvSpPr>
          <p:cNvPr id="5131" name="Textfeld 12"/>
          <p:cNvSpPr txBox="1">
            <a:spLocks noChangeArrowheads="1"/>
          </p:cNvSpPr>
          <p:nvPr/>
        </p:nvSpPr>
        <p:spPr bwMode="auto">
          <a:xfrm>
            <a:off x="684213" y="5300663"/>
            <a:ext cx="12954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600" dirty="0"/>
              <a:t>Sikkerhedsbriller</a:t>
            </a:r>
          </a:p>
        </p:txBody>
      </p:sp>
      <p:cxnSp>
        <p:nvCxnSpPr>
          <p:cNvPr id="15" name="Gerade Verbindung mit Pfeil 14"/>
          <p:cNvCxnSpPr>
            <a:stCxn id="5129" idx="1"/>
          </p:cNvCxnSpPr>
          <p:nvPr/>
        </p:nvCxnSpPr>
        <p:spPr>
          <a:xfrm flipH="1">
            <a:off x="5651500" y="2806115"/>
            <a:ext cx="1441450" cy="622885"/>
          </a:xfrm>
          <a:prstGeom prst="straightConnector1">
            <a:avLst/>
          </a:prstGeom>
          <a:ln w="50800">
            <a:solidFill>
              <a:srgbClr val="FF0000">
                <a:alpha val="99000"/>
              </a:srgbClr>
            </a:solidFill>
            <a:headEnd w="med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5127" idx="1"/>
          </p:cNvCxnSpPr>
          <p:nvPr/>
        </p:nvCxnSpPr>
        <p:spPr>
          <a:xfrm flipH="1">
            <a:off x="6659563" y="3598863"/>
            <a:ext cx="504825" cy="26193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>
            <a:off x="4932363" y="2852738"/>
            <a:ext cx="215900" cy="28892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684213" y="404813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>
              <a:solidFill>
                <a:schemeClr val="tx2"/>
              </a:solidFill>
            </a:endParaRPr>
          </a:p>
        </p:txBody>
      </p:sp>
      <p:sp>
        <p:nvSpPr>
          <p:cNvPr id="6147" name="Rechteck 2"/>
          <p:cNvSpPr>
            <a:spLocks noChangeArrowheads="1"/>
          </p:cNvSpPr>
          <p:nvPr/>
        </p:nvSpPr>
        <p:spPr bwMode="auto">
          <a:xfrm>
            <a:off x="2268538" y="476250"/>
            <a:ext cx="49199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4400" b="1" dirty="0"/>
              <a:t>Forsøgsopstilling</a:t>
            </a:r>
          </a:p>
        </p:txBody>
      </p:sp>
      <p:sp>
        <p:nvSpPr>
          <p:cNvPr id="4" name="Rechteck 3"/>
          <p:cNvSpPr/>
          <p:nvPr/>
        </p:nvSpPr>
        <p:spPr>
          <a:xfrm>
            <a:off x="395288" y="1916113"/>
            <a:ext cx="8137525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da-DK" sz="2800" b="1" dirty="0"/>
              <a:t>Forberedelse af fermenteringsflasken</a:t>
            </a:r>
          </a:p>
          <a:p>
            <a:pPr>
              <a:defRPr/>
            </a:pPr>
            <a:endParaRPr lang="da-DK" sz="2000" dirty="0"/>
          </a:p>
          <a:p>
            <a:pPr>
              <a:defRPr/>
            </a:pPr>
            <a:r>
              <a:rPr lang="da-DK" sz="2800" dirty="0"/>
              <a:t>1.1 Påfør Vaseline på alle </a:t>
            </a:r>
            <a:br>
              <a:rPr lang="da-DK" sz="2800" dirty="0"/>
            </a:br>
            <a:r>
              <a:rPr lang="da-DK" sz="2800" dirty="0"/>
              <a:t>      åbninger.</a:t>
            </a:r>
          </a:p>
          <a:p>
            <a:pPr>
              <a:defRPr/>
            </a:pPr>
            <a:r>
              <a:rPr lang="da-DK" sz="2800" dirty="0"/>
              <a:t>      </a:t>
            </a:r>
          </a:p>
          <a:p>
            <a:pPr>
              <a:defRPr/>
            </a:pPr>
            <a:endParaRPr lang="da-DK" sz="2000" dirty="0"/>
          </a:p>
          <a:p>
            <a:pPr>
              <a:defRPr/>
            </a:pPr>
            <a:r>
              <a:rPr lang="da-DK" sz="2800" dirty="0"/>
              <a:t>1.2 Skru de fire låg</a:t>
            </a:r>
          </a:p>
          <a:p>
            <a:pPr>
              <a:defRPr/>
            </a:pPr>
            <a:r>
              <a:rPr lang="da-DK" sz="2800" dirty="0"/>
              <a:t>      (et med hul </a:t>
            </a:r>
          </a:p>
          <a:p>
            <a:pPr>
              <a:defRPr/>
            </a:pPr>
            <a:r>
              <a:rPr lang="da-DK" sz="2800" dirty="0"/>
              <a:t>      og 3 med silikone skjold)</a:t>
            </a:r>
          </a:p>
          <a:p>
            <a:pPr>
              <a:defRPr/>
            </a:pPr>
            <a:r>
              <a:rPr lang="da-DK" sz="2800" dirty="0"/>
              <a:t>      ned på flaskelåget. </a:t>
            </a:r>
          </a:p>
          <a:p>
            <a:pPr>
              <a:defRPr/>
            </a:pPr>
            <a:endParaRPr lang="de-DE" sz="2800" dirty="0"/>
          </a:p>
          <a:p>
            <a:pPr>
              <a:defRPr/>
            </a:pPr>
            <a:endParaRPr lang="de-DE" sz="2800" dirty="0"/>
          </a:p>
          <a:p>
            <a:pPr>
              <a:defRPr/>
            </a:pPr>
            <a:endParaRPr lang="de-DE" sz="2800" dirty="0"/>
          </a:p>
          <a:p>
            <a:pPr>
              <a:defRPr/>
            </a:pPr>
            <a:endParaRPr lang="de-DE" sz="2800" dirty="0"/>
          </a:p>
        </p:txBody>
      </p:sp>
      <p:pic>
        <p:nvPicPr>
          <p:cNvPr id="6149" name="Picture 6" descr="C:\Users\Biotech\Desktop\bio H2\IMG_0324.JPG"/>
          <p:cNvPicPr>
            <a:picLocks noChangeAspect="1" noChangeArrowheads="1"/>
          </p:cNvPicPr>
          <p:nvPr/>
        </p:nvPicPr>
        <p:blipFill>
          <a:blip r:embed="rId2" cstate="print"/>
          <a:srcRect l="11897" t="5327" r="15633" b="3242"/>
          <a:stretch>
            <a:fillRect/>
          </a:stretch>
        </p:blipFill>
        <p:spPr bwMode="auto">
          <a:xfrm>
            <a:off x="5490047" y="2708920"/>
            <a:ext cx="341947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Gerade Verbindung mit Pfeil 8"/>
          <p:cNvCxnSpPr>
            <a:cxnSpLocks/>
          </p:cNvCxnSpPr>
          <p:nvPr/>
        </p:nvCxnSpPr>
        <p:spPr>
          <a:xfrm flipV="1">
            <a:off x="3347864" y="3996682"/>
            <a:ext cx="2466194" cy="872478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cxnSpLocks/>
          </p:cNvCxnSpPr>
          <p:nvPr/>
        </p:nvCxnSpPr>
        <p:spPr>
          <a:xfrm flipV="1">
            <a:off x="4932040" y="5114132"/>
            <a:ext cx="1152401" cy="187076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95288" y="2047875"/>
            <a:ext cx="5545137" cy="4810125"/>
          </a:xfrm>
        </p:spPr>
        <p:txBody>
          <a:bodyPr/>
          <a:lstStyle/>
          <a:p>
            <a:pPr marL="514350" indent="-514350">
              <a:buNone/>
            </a:pPr>
            <a:r>
              <a:rPr lang="da-DK" sz="2800" dirty="0">
                <a:latin typeface="+mj-lt"/>
              </a:rPr>
              <a:t>1.3	 Anbring tregangshanen på</a:t>
            </a:r>
          </a:p>
          <a:p>
            <a:pPr marL="514350" indent="-514350">
              <a:buNone/>
            </a:pPr>
            <a:r>
              <a:rPr lang="da-DK" sz="2800" dirty="0">
                <a:latin typeface="+mj-lt"/>
              </a:rPr>
              <a:t>	 det påskruede låg med hul i.</a:t>
            </a:r>
          </a:p>
          <a:p>
            <a:pPr marL="514350" indent="-514350">
              <a:buFontTx/>
              <a:buNone/>
            </a:pPr>
            <a:endParaRPr lang="de-DE" sz="2800" dirty="0"/>
          </a:p>
        </p:txBody>
      </p:sp>
      <p:sp>
        <p:nvSpPr>
          <p:cNvPr id="7171" name="Rectangle 1027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a-DK" sz="4400" b="1" dirty="0">
                <a:solidFill>
                  <a:schemeClr val="tx2"/>
                </a:solidFill>
              </a:rPr>
              <a:t>Forsøgsopstilling</a:t>
            </a:r>
            <a:endParaRPr lang="da-DK" sz="4000" dirty="0">
              <a:solidFill>
                <a:schemeClr val="tx2"/>
              </a:solidFill>
            </a:endParaRPr>
          </a:p>
        </p:txBody>
      </p:sp>
      <p:pic>
        <p:nvPicPr>
          <p:cNvPr id="7172" name="Picture 5" descr="C:\Users\Biotech\Desktop\bio H2\IMG_0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047875"/>
            <a:ext cx="3027363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95289" y="2047875"/>
            <a:ext cx="4824412" cy="4621485"/>
          </a:xfrm>
        </p:spPr>
        <p:txBody>
          <a:bodyPr/>
          <a:lstStyle/>
          <a:p>
            <a:pPr marL="514350" indent="-514350">
              <a:buNone/>
            </a:pPr>
            <a:r>
              <a:rPr lang="da-DK" sz="2800" dirty="0"/>
              <a:t>1.4 </a:t>
            </a:r>
            <a:r>
              <a:rPr lang="da-DK" sz="2800" dirty="0">
                <a:latin typeface="+mj-lt"/>
              </a:rPr>
              <a:t>Anbring gasbeholderen på toppen af tregangshanen, som er placeret på adapteret</a:t>
            </a:r>
            <a:endParaRPr lang="da-DK" sz="2800" dirty="0"/>
          </a:p>
          <a:p>
            <a:pPr marL="514350" indent="-514350">
              <a:buFontTx/>
              <a:buNone/>
            </a:pPr>
            <a:endParaRPr lang="da-DK" sz="1800" dirty="0"/>
          </a:p>
          <a:p>
            <a:pPr marL="514350" indent="-514350">
              <a:buNone/>
            </a:pPr>
            <a:r>
              <a:rPr lang="da-DK" sz="2800" dirty="0"/>
              <a:t>1.5 Fastgør silikoneslangen på adapterenheden på midten af den lukkede tregangshane</a:t>
            </a:r>
            <a:endParaRPr lang="de-DE" sz="2800" dirty="0"/>
          </a:p>
        </p:txBody>
      </p:sp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a-DK" sz="4400" b="1" dirty="0">
                <a:solidFill>
                  <a:schemeClr val="tx2"/>
                </a:solidFill>
              </a:rPr>
              <a:t>Forsøgsopstilling</a:t>
            </a:r>
          </a:p>
        </p:txBody>
      </p:sp>
      <p:pic>
        <p:nvPicPr>
          <p:cNvPr id="8196" name="Grafi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1" y="2047875"/>
            <a:ext cx="32924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52650"/>
            <a:ext cx="4968875" cy="4705350"/>
          </a:xfrm>
        </p:spPr>
        <p:txBody>
          <a:bodyPr/>
          <a:lstStyle/>
          <a:p>
            <a:pPr marL="514350" indent="-514350">
              <a:buFontTx/>
              <a:buNone/>
              <a:defRPr/>
            </a:pPr>
            <a:r>
              <a:rPr lang="de-DE" sz="2800" dirty="0"/>
              <a:t>1.6 </a:t>
            </a:r>
            <a:r>
              <a:rPr lang="da-DK" sz="2800" dirty="0"/>
              <a:t>Juster tregangshanen så de afbildede pile peger mod gasbeholderen og flaskelåget men ikke mod silikoneslangen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r>
              <a:rPr lang="da-DK" sz="4400" b="1" dirty="0">
                <a:solidFill>
                  <a:schemeClr val="tx2"/>
                </a:solidFill>
              </a:rPr>
              <a:t>Forsøgsopstilling</a:t>
            </a:r>
          </a:p>
        </p:txBody>
      </p:sp>
      <p:pic>
        <p:nvPicPr>
          <p:cNvPr id="9220" name="Picture 5" descr="C:\Users\Biotech\Desktop\bio H2\IMG_0328.JPG"/>
          <p:cNvPicPr>
            <a:picLocks noChangeAspect="1" noChangeArrowheads="1"/>
          </p:cNvPicPr>
          <p:nvPr/>
        </p:nvPicPr>
        <p:blipFill>
          <a:blip r:embed="rId2" cstate="print"/>
          <a:srcRect r="14243"/>
          <a:stretch>
            <a:fillRect/>
          </a:stretch>
        </p:blipFill>
        <p:spPr bwMode="auto">
          <a:xfrm>
            <a:off x="5508625" y="1844675"/>
            <a:ext cx="2994025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Gerade Verbindung mit Pfeil 6"/>
          <p:cNvCxnSpPr/>
          <p:nvPr/>
        </p:nvCxnSpPr>
        <p:spPr>
          <a:xfrm flipV="1">
            <a:off x="6948488" y="3500438"/>
            <a:ext cx="0" cy="4333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7019925" y="4437063"/>
            <a:ext cx="0" cy="50482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7164388" y="4149725"/>
            <a:ext cx="4318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3400" y="1905000"/>
            <a:ext cx="81819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de-DE" sz="32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9750" y="333375"/>
            <a:ext cx="77724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anchor="ctr">
            <a:flatTx/>
          </a:bodyPr>
          <a:lstStyle/>
          <a:p>
            <a:pPr algn="ctr"/>
            <a:endParaRPr lang="de-DE" sz="4400" b="1" dirty="0">
              <a:solidFill>
                <a:schemeClr val="tx2"/>
              </a:solidFill>
            </a:endParaRPr>
          </a:p>
        </p:txBody>
      </p:sp>
      <p:sp>
        <p:nvSpPr>
          <p:cNvPr id="10244" name="Rechteck 4"/>
          <p:cNvSpPr>
            <a:spLocks noChangeArrowheads="1"/>
          </p:cNvSpPr>
          <p:nvPr/>
        </p:nvSpPr>
        <p:spPr bwMode="auto">
          <a:xfrm>
            <a:off x="395288" y="2133600"/>
            <a:ext cx="51847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 startAt="2"/>
            </a:pPr>
            <a:r>
              <a:rPr lang="da-DK" sz="3200" b="1" dirty="0"/>
              <a:t>Substrat forberedelse</a:t>
            </a:r>
          </a:p>
          <a:p>
            <a:pPr marL="514350" indent="-514350"/>
            <a:endParaRPr lang="da-DK" sz="3200" dirty="0"/>
          </a:p>
          <a:p>
            <a:pPr marL="514350" indent="-514350"/>
            <a:r>
              <a:rPr lang="da-DK" sz="3200" dirty="0"/>
              <a:t>2.1 Afvej 20 g substrat I. (snittede sukkerroer)</a:t>
            </a:r>
          </a:p>
        </p:txBody>
      </p:sp>
      <p:pic>
        <p:nvPicPr>
          <p:cNvPr id="10245" name="Grafik 5" descr="IMG_028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450" y="2565400"/>
            <a:ext cx="29162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feld 6"/>
          <p:cNvSpPr txBox="1">
            <a:spLocks noChangeArrowheads="1"/>
          </p:cNvSpPr>
          <p:nvPr/>
        </p:nvSpPr>
        <p:spPr bwMode="auto">
          <a:xfrm>
            <a:off x="6011863" y="5445125"/>
            <a:ext cx="93662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20g</a:t>
            </a:r>
          </a:p>
        </p:txBody>
      </p:sp>
      <p:sp>
        <p:nvSpPr>
          <p:cNvPr id="10247" name="Textfeld 7"/>
          <p:cNvSpPr txBox="1">
            <a:spLocks noChangeArrowheads="1"/>
          </p:cNvSpPr>
          <p:nvPr/>
        </p:nvSpPr>
        <p:spPr bwMode="auto">
          <a:xfrm rot="10800000" flipV="1">
            <a:off x="7524750" y="4551869"/>
            <a:ext cx="1150938" cy="5847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Substrate I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1FBF6E2-06E3-4F35-BECD-CDF1E6D23EDF}"/>
              </a:ext>
            </a:extLst>
          </p:cNvPr>
          <p:cNvSpPr txBox="1"/>
          <p:nvPr/>
        </p:nvSpPr>
        <p:spPr>
          <a:xfrm>
            <a:off x="831850" y="463552"/>
            <a:ext cx="7196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/>
              <a:t>Forsøgsopstilling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297</Words>
  <Application>Microsoft Macintosh PowerPoint</Application>
  <PresentationFormat>Skærmshow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Gas kromatografisk</vt:lpstr>
      <vt:lpstr>Kvalitativ gasbestemmelse</vt:lpstr>
    </vt:vector>
  </TitlesOfParts>
  <Company>Keks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Keks</dc:creator>
  <cp:lastModifiedBy>Christina Laursen</cp:lastModifiedBy>
  <cp:revision>265</cp:revision>
  <dcterms:created xsi:type="dcterms:W3CDTF">2018-01-30T15:52:05Z</dcterms:created>
  <dcterms:modified xsi:type="dcterms:W3CDTF">2018-04-18T15:25:22Z</dcterms:modified>
</cp:coreProperties>
</file>