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92" r:id="rId2"/>
    <p:sldId id="273" r:id="rId3"/>
    <p:sldId id="269" r:id="rId4"/>
    <p:sldId id="316" r:id="rId5"/>
    <p:sldId id="311" r:id="rId6"/>
    <p:sldId id="315" r:id="rId7"/>
    <p:sldId id="320" r:id="rId8"/>
    <p:sldId id="319" r:id="rId9"/>
    <p:sldId id="313" r:id="rId10"/>
    <p:sldId id="260" r:id="rId11"/>
    <p:sldId id="317" r:id="rId12"/>
    <p:sldId id="321" r:id="rId13"/>
    <p:sldId id="322" r:id="rId14"/>
    <p:sldId id="325" r:id="rId15"/>
    <p:sldId id="323" r:id="rId16"/>
    <p:sldId id="324" r:id="rId17"/>
    <p:sldId id="326" r:id="rId18"/>
    <p:sldId id="327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2C7EC"/>
    <a:srgbClr val="3399FF"/>
    <a:srgbClr val="FF0000"/>
    <a:srgbClr val="CCCCFF"/>
    <a:srgbClr val="98C8F8"/>
    <a:srgbClr val="00CC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505" autoAdjust="0"/>
  </p:normalViewPr>
  <p:slideViewPr>
    <p:cSldViewPr>
      <p:cViewPr varScale="1">
        <p:scale>
          <a:sx n="68" d="100"/>
          <a:sy n="68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7.xml"/><Relationship Id="rId7" Type="http://schemas.openxmlformats.org/officeDocument/2006/relationships/slide" Target="slides/slide12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5" Type="http://schemas.openxmlformats.org/officeDocument/2006/relationships/slide" Target="slides/slide10.xml"/><Relationship Id="rId10" Type="http://schemas.openxmlformats.org/officeDocument/2006/relationships/slide" Target="slides/slide15.xml"/><Relationship Id="rId4" Type="http://schemas.openxmlformats.org/officeDocument/2006/relationships/slide" Target="slides/slide8.xml"/><Relationship Id="rId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6807BE-982F-47E0-8244-A5DD6D31ACFA}" type="datetimeFigureOut">
              <a:rPr lang="de-DE"/>
              <a:pPr>
                <a:defRPr/>
              </a:pPr>
              <a:t>18.04.2018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2B6849-7647-4AF7-B215-B51CD6B35A8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E2B5-AB6B-42C6-B0CC-39909358245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34CC-E830-4C90-86B8-8D413ACD961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537F-18FF-4E50-8118-D0C54F49EB3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A946-01C7-4C41-9D96-F70E2DC836B3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B2ED6-3932-4181-9974-BB71458FE53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006A-9106-4239-A57E-1F727235890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8623-2A9C-4489-98D5-0CC1CFB73C73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E3D9A-BACB-4ACF-A9C5-DB2A0919746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0162-C147-46F1-A652-BFAEB75A3F4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E929-380D-4A6E-A6E9-2A1173A81D41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5B7D-F6C8-450F-AA68-B6C919953FC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0751-C6CA-4894-AB93-B0A6D0054F5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5925E2-B752-45C3-AC3C-0437259F9BF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iowasserstoff%20Vorbereitung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Biowasserstoff%20Gaszufuhr%20%C3%B6ffnen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iowasserstoff%20Blubbern%20.mp4" TargetMode="External"/><Relationship Id="rId2" Type="http://schemas.openxmlformats.org/officeDocument/2006/relationships/hyperlink" Target="Biowasserstoff%20Gaszufuhr%20%C3%B6ffnen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Biowasserstoff%20Gaszufuhr%20%C3%B6ffnen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611188" y="476250"/>
            <a:ext cx="8064500" cy="2232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6000" b="1"/>
          </a:p>
        </p:txBody>
      </p:sp>
      <p:sp>
        <p:nvSpPr>
          <p:cNvPr id="2051" name="Textfeld 5"/>
          <p:cNvSpPr txBox="1">
            <a:spLocks noChangeArrowheads="1"/>
          </p:cNvSpPr>
          <p:nvPr/>
        </p:nvSpPr>
        <p:spPr bwMode="auto">
          <a:xfrm>
            <a:off x="1007352" y="476250"/>
            <a:ext cx="75612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6000" b="1" dirty="0" err="1"/>
              <a:t>Production</a:t>
            </a:r>
            <a:r>
              <a:rPr lang="de-DE" sz="6000" b="1" dirty="0"/>
              <a:t> de </a:t>
            </a:r>
            <a:r>
              <a:rPr lang="de-DE" sz="6000" b="1" dirty="0" err="1"/>
              <a:t>biohydrogène</a:t>
            </a:r>
            <a:endParaRPr lang="de-DE" sz="6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52738"/>
            <a:ext cx="4967287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5256213" cy="4175720"/>
          </a:xfrm>
        </p:spPr>
        <p:txBody>
          <a:bodyPr/>
          <a:lstStyle/>
          <a:p>
            <a:pPr marL="514350" indent="-514350">
              <a:buFontTx/>
              <a:buAutoNum type="arabicPeriod" startAt="2"/>
            </a:pPr>
            <a:r>
              <a:rPr lang="de-DE" b="1" dirty="0"/>
              <a:t>La </a:t>
            </a:r>
            <a:r>
              <a:rPr lang="de-DE" b="1" dirty="0" err="1"/>
              <a:t>prépartion</a:t>
            </a:r>
            <a:r>
              <a:rPr lang="de-DE" b="1" dirty="0"/>
              <a:t> des </a:t>
            </a:r>
            <a:r>
              <a:rPr lang="de-DE" b="1" dirty="0" err="1"/>
              <a:t>substrats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514350" indent="-514350">
              <a:buFontTx/>
              <a:buNone/>
            </a:pPr>
            <a:r>
              <a:rPr lang="de-DE" dirty="0"/>
              <a:t>2.2  </a:t>
            </a:r>
            <a:r>
              <a:rPr lang="de-DE" dirty="0" err="1"/>
              <a:t>Peser</a:t>
            </a:r>
            <a:r>
              <a:rPr lang="de-DE" dirty="0"/>
              <a:t> 20g du </a:t>
            </a:r>
            <a:r>
              <a:rPr lang="de-DE" dirty="0" err="1"/>
              <a:t>substrat</a:t>
            </a:r>
            <a:r>
              <a:rPr lang="de-DE" dirty="0"/>
              <a:t> II. ( </a:t>
            </a:r>
            <a:r>
              <a:rPr lang="de-DE" dirty="0" err="1"/>
              <a:t>bactéries</a:t>
            </a:r>
            <a:r>
              <a:rPr lang="de-DE" dirty="0"/>
              <a:t> </a:t>
            </a:r>
            <a:r>
              <a:rPr lang="de-DE" dirty="0" err="1"/>
              <a:t>déshydratées</a:t>
            </a:r>
            <a:r>
              <a:rPr lang="de-DE" dirty="0"/>
              <a:t>) 	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e-DE" sz="4400" b="1" dirty="0" err="1">
                <a:solidFill>
                  <a:schemeClr val="tx2"/>
                </a:solidFill>
              </a:rPr>
              <a:t>Protocole</a:t>
            </a:r>
            <a:r>
              <a:rPr lang="de-DE" sz="4400" b="1" dirty="0">
                <a:solidFill>
                  <a:schemeClr val="tx2"/>
                </a:solidFill>
              </a:rPr>
              <a:t> </a:t>
            </a:r>
            <a:r>
              <a:rPr lang="de-DE" sz="4400" b="1" dirty="0" err="1">
                <a:solidFill>
                  <a:schemeClr val="tx2"/>
                </a:solidFill>
              </a:rPr>
              <a:t>Expérimental</a:t>
            </a:r>
            <a:endParaRPr lang="de-DE" sz="4400" b="1" dirty="0">
              <a:solidFill>
                <a:schemeClr val="tx2"/>
              </a:solidFill>
            </a:endParaRPr>
          </a:p>
        </p:txBody>
      </p:sp>
      <p:sp>
        <p:nvSpPr>
          <p:cNvPr id="11268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1269" name="Grafik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400" y="2060575"/>
            <a:ext cx="29194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feld 9"/>
          <p:cNvSpPr txBox="1">
            <a:spLocks noChangeArrowheads="1"/>
          </p:cNvSpPr>
          <p:nvPr/>
        </p:nvSpPr>
        <p:spPr bwMode="auto">
          <a:xfrm>
            <a:off x="5867400" y="4724400"/>
            <a:ext cx="100806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20g</a:t>
            </a:r>
          </a:p>
        </p:txBody>
      </p:sp>
      <p:sp>
        <p:nvSpPr>
          <p:cNvPr id="11271" name="Textfeld 10"/>
          <p:cNvSpPr txBox="1">
            <a:spLocks noChangeArrowheads="1"/>
          </p:cNvSpPr>
          <p:nvPr/>
        </p:nvSpPr>
        <p:spPr bwMode="auto">
          <a:xfrm>
            <a:off x="7237413" y="3922713"/>
            <a:ext cx="1295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/>
              <a:t>Substrat II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8" descr="IMG_02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3" y="1556793"/>
            <a:ext cx="1872207" cy="37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751" y="1808237"/>
            <a:ext cx="582475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800" b="1" dirty="0"/>
              <a:t>3. </a:t>
            </a:r>
            <a:r>
              <a:rPr lang="de-DE" sz="2800" b="1" dirty="0" err="1"/>
              <a:t>Démarrage</a:t>
            </a:r>
            <a:r>
              <a:rPr lang="de-DE" sz="2800" b="1" dirty="0"/>
              <a:t> de la </a:t>
            </a:r>
            <a:r>
              <a:rPr lang="de-DE" sz="2800" b="1" dirty="0" err="1"/>
              <a:t>fermentation</a:t>
            </a:r>
            <a:endParaRPr lang="de-DE" sz="2800" b="1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3.1 </a:t>
            </a:r>
            <a:r>
              <a:rPr lang="de-DE" sz="2800" dirty="0" err="1"/>
              <a:t>Verser</a:t>
            </a:r>
            <a:r>
              <a:rPr lang="de-DE" sz="2800" dirty="0"/>
              <a:t> 650 ml </a:t>
            </a:r>
            <a:r>
              <a:rPr lang="de-DE" sz="2800" dirty="0" err="1"/>
              <a:t>d‘eau</a:t>
            </a:r>
            <a:r>
              <a:rPr lang="de-DE" sz="2800" dirty="0"/>
              <a:t> </a:t>
            </a:r>
            <a:r>
              <a:rPr lang="de-DE" sz="2800" dirty="0" err="1"/>
              <a:t>chaude</a:t>
            </a:r>
            <a:r>
              <a:rPr lang="de-DE" sz="2800" dirty="0"/>
              <a:t> (76 – 78°C) </a:t>
            </a:r>
            <a:r>
              <a:rPr lang="de-DE" sz="2800" dirty="0" err="1"/>
              <a:t>avec</a:t>
            </a:r>
            <a:r>
              <a:rPr lang="de-DE" sz="2800" dirty="0"/>
              <a:t> </a:t>
            </a:r>
            <a:r>
              <a:rPr lang="de-DE" sz="2800" dirty="0" err="1"/>
              <a:t>les</a:t>
            </a:r>
            <a:r>
              <a:rPr lang="de-DE" sz="2800" dirty="0"/>
              <a:t> </a:t>
            </a:r>
            <a:r>
              <a:rPr lang="de-DE" sz="2800" dirty="0" err="1"/>
              <a:t>substrats</a:t>
            </a:r>
            <a:r>
              <a:rPr lang="de-DE" sz="2800" dirty="0"/>
              <a:t> I et II </a:t>
            </a:r>
            <a:r>
              <a:rPr lang="de-DE" sz="2800" dirty="0" err="1"/>
              <a:t>dans</a:t>
            </a:r>
            <a:r>
              <a:rPr lang="de-DE" sz="2800" dirty="0"/>
              <a:t> le </a:t>
            </a:r>
            <a:r>
              <a:rPr lang="de-DE" sz="2800" dirty="0" err="1"/>
              <a:t>fermenteur</a:t>
            </a:r>
            <a:r>
              <a:rPr lang="de-DE" sz="2800" dirty="0"/>
              <a:t> et </a:t>
            </a:r>
            <a:r>
              <a:rPr lang="de-DE" sz="2800" dirty="0" err="1"/>
              <a:t>mélanger</a:t>
            </a:r>
            <a:r>
              <a:rPr lang="de-DE" sz="2800" dirty="0"/>
              <a:t> le </a:t>
            </a:r>
            <a:r>
              <a:rPr lang="de-DE" sz="2800" dirty="0" err="1"/>
              <a:t>tout</a:t>
            </a:r>
            <a:r>
              <a:rPr lang="de-DE" sz="2800" dirty="0"/>
              <a:t>.</a:t>
            </a:r>
            <a:endParaRPr lang="en-US" sz="28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3.2 Fermer le </a:t>
            </a:r>
            <a:r>
              <a:rPr lang="de-DE" sz="2800" dirty="0" err="1"/>
              <a:t>fermenteur</a:t>
            </a:r>
            <a:r>
              <a:rPr lang="de-DE" sz="2800" dirty="0"/>
              <a:t> </a:t>
            </a:r>
            <a:r>
              <a:rPr lang="de-DE" sz="2800" dirty="0" err="1"/>
              <a:t>hermétiquement</a:t>
            </a:r>
            <a:r>
              <a:rPr lang="de-DE" sz="2800" dirty="0"/>
              <a:t>.</a:t>
            </a:r>
            <a:endParaRPr lang="de-DE" dirty="0"/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2293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94" name="Rechteck 5"/>
          <p:cNvSpPr>
            <a:spLocks noChangeArrowheads="1"/>
          </p:cNvSpPr>
          <p:nvPr/>
        </p:nvSpPr>
        <p:spPr bwMode="auto">
          <a:xfrm>
            <a:off x="1016322" y="395508"/>
            <a:ext cx="70840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4400" b="1" dirty="0" err="1">
                <a:solidFill>
                  <a:srgbClr val="000000"/>
                </a:solidFill>
              </a:rPr>
              <a:t>Protocole</a:t>
            </a:r>
            <a:r>
              <a:rPr lang="de-DE" sz="4400" b="1" dirty="0">
                <a:solidFill>
                  <a:srgbClr val="000000"/>
                </a:solidFill>
              </a:rPr>
              <a:t> </a:t>
            </a:r>
            <a:r>
              <a:rPr lang="de-DE" sz="4400" b="1" dirty="0" err="1">
                <a:solidFill>
                  <a:srgbClr val="000000"/>
                </a:solidFill>
              </a:rPr>
              <a:t>Expérimental</a:t>
            </a:r>
            <a:endParaRPr lang="de-DE" sz="4400" b="1" dirty="0">
              <a:solidFill>
                <a:srgbClr val="000000"/>
              </a:solidFill>
            </a:endParaRPr>
          </a:p>
        </p:txBody>
      </p:sp>
      <p:sp>
        <p:nvSpPr>
          <p:cNvPr id="12296" name="Textfeld 8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308304" y="5287963"/>
            <a:ext cx="12239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9" name="Interaktive Schaltfläche: Film 8">
            <a:hlinkClick r:id="" action="ppaction://noaction" highlightClick="1"/>
          </p:cNvPr>
          <p:cNvSpPr/>
          <p:nvPr/>
        </p:nvSpPr>
        <p:spPr>
          <a:xfrm>
            <a:off x="7380312" y="5301208"/>
            <a:ext cx="1152128" cy="141277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4" y="2205038"/>
            <a:ext cx="4438650" cy="257175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de-DE" sz="2800" dirty="0"/>
              <a:t>3.3 Lancer la </a:t>
            </a:r>
            <a:r>
              <a:rPr lang="de-DE" sz="2800" dirty="0" err="1"/>
              <a:t>fermentation</a:t>
            </a:r>
            <a:r>
              <a:rPr lang="de-DE" sz="2800" dirty="0"/>
              <a:t> </a:t>
            </a:r>
            <a:r>
              <a:rPr lang="de-DE" sz="2800" dirty="0" err="1"/>
              <a:t>dans</a:t>
            </a:r>
            <a:r>
              <a:rPr lang="de-DE" sz="2800" dirty="0"/>
              <a:t> </a:t>
            </a:r>
            <a:r>
              <a:rPr lang="de-DE" sz="2800" dirty="0" err="1"/>
              <a:t>une</a:t>
            </a:r>
            <a:r>
              <a:rPr lang="de-DE" sz="2800" dirty="0"/>
              <a:t> </a:t>
            </a:r>
            <a:r>
              <a:rPr lang="de-DE" sz="2800" dirty="0" err="1"/>
              <a:t>eau</a:t>
            </a:r>
            <a:r>
              <a:rPr lang="de-DE" sz="2800" dirty="0"/>
              <a:t> à 37°C.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e-DE" sz="4400" b="1" dirty="0" err="1">
                <a:solidFill>
                  <a:srgbClr val="000000"/>
                </a:solidFill>
              </a:rPr>
              <a:t>Protocole</a:t>
            </a:r>
            <a:r>
              <a:rPr lang="de-DE" sz="4400" b="1" dirty="0">
                <a:solidFill>
                  <a:srgbClr val="000000"/>
                </a:solidFill>
              </a:rPr>
              <a:t> </a:t>
            </a:r>
            <a:r>
              <a:rPr lang="de-DE" sz="4400" b="1" dirty="0" err="1">
                <a:solidFill>
                  <a:srgbClr val="000000"/>
                </a:solidFill>
              </a:rPr>
              <a:t>Expérimental</a:t>
            </a:r>
            <a:endParaRPr lang="de-DE" sz="4400" b="1" dirty="0">
              <a:solidFill>
                <a:srgbClr val="000000"/>
              </a:solidFill>
            </a:endParaRPr>
          </a:p>
        </p:txBody>
      </p:sp>
      <p:sp>
        <p:nvSpPr>
          <p:cNvPr id="13316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3317" name="Picture 5" descr="C:\Users\Biotech\Desktop\bio H2\Bilder\IMG_0292.jpg"/>
          <p:cNvPicPr>
            <a:picLocks noChangeAspect="1" noChangeArrowheads="1"/>
          </p:cNvPicPr>
          <p:nvPr/>
        </p:nvPicPr>
        <p:blipFill>
          <a:blip r:embed="rId2" cstate="print"/>
          <a:srcRect l="13895" r="6137" b="30917"/>
          <a:stretch>
            <a:fillRect/>
          </a:stretch>
        </p:blipFill>
        <p:spPr bwMode="auto">
          <a:xfrm>
            <a:off x="4906963" y="1989138"/>
            <a:ext cx="3697287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5832475" cy="3744913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de-DE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e-DE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Déterminer</a:t>
            </a:r>
            <a:r>
              <a:rPr lang="de-DE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de-DE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quantité</a:t>
            </a:r>
            <a:r>
              <a:rPr lang="de-DE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DE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gaz</a:t>
            </a:r>
            <a:endParaRPr lang="de-DE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None/>
            </a:pPr>
            <a:r>
              <a:rPr lang="en-US" sz="2800" dirty="0"/>
              <a:t>	La production de H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dans</a:t>
            </a:r>
            <a:r>
              <a:rPr lang="en-US" sz="2800" dirty="0"/>
              <a:t> le </a:t>
            </a:r>
            <a:r>
              <a:rPr lang="en-US" sz="2800" dirty="0" err="1"/>
              <a:t>fermenteur</a:t>
            </a:r>
            <a:r>
              <a:rPr lang="en-US" sz="2800" dirty="0"/>
              <a:t> </a:t>
            </a:r>
            <a:r>
              <a:rPr lang="en-US" sz="2800" dirty="0" err="1"/>
              <a:t>démarre</a:t>
            </a:r>
            <a:r>
              <a:rPr lang="en-US" sz="2800" dirty="0"/>
              <a:t> après 10 </a:t>
            </a:r>
            <a:r>
              <a:rPr lang="en-US" sz="2800" dirty="0" err="1"/>
              <a:t>heures</a:t>
            </a:r>
            <a:r>
              <a:rPr lang="en-US" sz="2800" dirty="0"/>
              <a:t>. On </a:t>
            </a:r>
            <a:r>
              <a:rPr lang="en-US" sz="2800" dirty="0" err="1"/>
              <a:t>peut</a:t>
            </a:r>
            <a:r>
              <a:rPr lang="en-US" sz="2800" dirty="0"/>
              <a:t> lire sur la </a:t>
            </a:r>
            <a:r>
              <a:rPr lang="en-US" sz="2800" dirty="0" err="1"/>
              <a:t>seringue</a:t>
            </a:r>
            <a:r>
              <a:rPr lang="en-US" sz="2800" dirty="0"/>
              <a:t> le volume </a:t>
            </a:r>
            <a:r>
              <a:rPr lang="en-US" sz="2800" dirty="0" err="1"/>
              <a:t>d’hydrogène</a:t>
            </a:r>
            <a:r>
              <a:rPr lang="en-US" sz="2800" dirty="0"/>
              <a:t> et de </a:t>
            </a:r>
            <a:r>
              <a:rPr lang="en-US" sz="2800" dirty="0" err="1"/>
              <a:t>dioxyde</a:t>
            </a:r>
            <a:r>
              <a:rPr lang="en-US" sz="2800" dirty="0"/>
              <a:t> de </a:t>
            </a:r>
            <a:r>
              <a:rPr lang="en-US" sz="2800" dirty="0" err="1"/>
              <a:t>carbone</a:t>
            </a:r>
            <a:r>
              <a:rPr lang="en-US" sz="2800" dirty="0"/>
              <a:t> </a:t>
            </a:r>
            <a:r>
              <a:rPr lang="en-US" sz="2800" dirty="0" err="1"/>
              <a:t>produit</a:t>
            </a:r>
            <a:r>
              <a:rPr lang="en-US" sz="2800" dirty="0"/>
              <a:t>.</a:t>
            </a:r>
            <a:endParaRPr lang="de-DE" sz="2800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sp>
        <p:nvSpPr>
          <p:cNvPr id="14340" name="Picture 9" descr="D:\Filtrieren.jpg"/>
          <p:cNvSpPr>
            <a:spLocks noChangeAspect="1" noChangeArrowheads="1"/>
          </p:cNvSpPr>
          <p:nvPr/>
        </p:nvSpPr>
        <p:spPr bwMode="auto">
          <a:xfrm>
            <a:off x="5652120" y="1915747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1" name="Rechteck 6"/>
          <p:cNvSpPr>
            <a:spLocks noChangeArrowheads="1"/>
          </p:cNvSpPr>
          <p:nvPr/>
        </p:nvSpPr>
        <p:spPr bwMode="auto">
          <a:xfrm>
            <a:off x="827088" y="260350"/>
            <a:ext cx="7485062" cy="9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4400" b="1" dirty="0"/>
              <a:t> </a:t>
            </a:r>
            <a:r>
              <a:rPr lang="de-DE" sz="4400" b="1" dirty="0" err="1"/>
              <a:t>Observations</a:t>
            </a:r>
            <a:r>
              <a:rPr lang="de-DE" sz="4400" b="1" dirty="0"/>
              <a:t> et </a:t>
            </a:r>
            <a:r>
              <a:rPr lang="de-DE" sz="4400" b="1" dirty="0" err="1"/>
              <a:t>résultats</a:t>
            </a:r>
            <a:endParaRPr lang="de-DE" sz="4400" b="1" dirty="0"/>
          </a:p>
        </p:txBody>
      </p:sp>
      <p:pic>
        <p:nvPicPr>
          <p:cNvPr id="14342" name="Picture 6" descr="E:\Adelsheim2015\Anselm )\IMG_8118.JPG"/>
          <p:cNvPicPr>
            <a:picLocks noChangeAspect="1" noChangeArrowheads="1"/>
          </p:cNvPicPr>
          <p:nvPr/>
        </p:nvPicPr>
        <p:blipFill>
          <a:blip r:embed="rId2" cstate="print"/>
          <a:srcRect l="26135" t="1131" r="25758" b="1884"/>
          <a:stretch>
            <a:fillRect/>
          </a:stretch>
        </p:blipFill>
        <p:spPr bwMode="auto">
          <a:xfrm>
            <a:off x="6011863" y="2205038"/>
            <a:ext cx="284003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 flipV="1">
            <a:off x="4355976" y="4848225"/>
            <a:ext cx="2305050" cy="863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73734"/>
            <a:ext cx="3816795" cy="3896072"/>
          </a:xfrm>
        </p:spPr>
        <p:txBody>
          <a:bodyPr/>
          <a:lstStyle/>
          <a:p>
            <a:pPr marL="514350" indent="-514350">
              <a:buFontTx/>
              <a:buAutoNum type="arabicPeriod" startAt="5"/>
            </a:pPr>
            <a:r>
              <a:rPr lang="de-DE" sz="2800" b="1" dirty="0" err="1"/>
              <a:t>Préparation</a:t>
            </a:r>
            <a:r>
              <a:rPr lang="de-DE" sz="2800" b="1" dirty="0"/>
              <a:t> de la </a:t>
            </a:r>
            <a:r>
              <a:rPr lang="de-DE" sz="2800" b="1" dirty="0" err="1"/>
              <a:t>pile</a:t>
            </a:r>
            <a:r>
              <a:rPr lang="de-DE" sz="2800" b="1" dirty="0"/>
              <a:t> à </a:t>
            </a:r>
            <a:r>
              <a:rPr lang="de-DE" sz="2800" b="1" dirty="0" err="1"/>
              <a:t>combustible</a:t>
            </a:r>
            <a:endParaRPr lang="de-DE" sz="2800" b="1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5.1 </a:t>
            </a:r>
            <a:r>
              <a:rPr lang="en-US" sz="2800" dirty="0"/>
              <a:t>Connecter la pile à combustible à </a:t>
            </a:r>
            <a:r>
              <a:rPr lang="en-US" sz="2800" dirty="0" err="1"/>
              <a:t>l’hélice</a:t>
            </a:r>
            <a:r>
              <a:rPr lang="en-US" sz="2800" dirty="0"/>
              <a:t> </a:t>
            </a:r>
            <a:r>
              <a:rPr lang="en-US" sz="2800" dirty="0" err="1"/>
              <a:t>motorisée</a:t>
            </a:r>
            <a:r>
              <a:rPr lang="en-US" sz="2800" dirty="0"/>
              <a:t> avec la borne + et la borne -.</a:t>
            </a:r>
            <a:endParaRPr lang="de-DE" sz="2800" dirty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sp>
        <p:nvSpPr>
          <p:cNvPr id="15364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365" name="Rechteck 6"/>
          <p:cNvSpPr>
            <a:spLocks noChangeArrowheads="1"/>
          </p:cNvSpPr>
          <p:nvPr/>
        </p:nvSpPr>
        <p:spPr bwMode="auto">
          <a:xfrm>
            <a:off x="827088" y="260350"/>
            <a:ext cx="7463903" cy="9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4400" b="1" dirty="0"/>
              <a:t>	</a:t>
            </a:r>
            <a:r>
              <a:rPr lang="de-DE" sz="4400" b="1" dirty="0" err="1"/>
              <a:t>Observations</a:t>
            </a:r>
            <a:r>
              <a:rPr lang="de-DE" sz="4400" b="1" dirty="0"/>
              <a:t> et </a:t>
            </a:r>
            <a:r>
              <a:rPr lang="de-DE" sz="4400" b="1" dirty="0" err="1"/>
              <a:t>résult</a:t>
            </a:r>
            <a:r>
              <a:rPr lang="de-DE" sz="4400" b="1" dirty="0"/>
              <a:t>	</a:t>
            </a:r>
            <a:r>
              <a:rPr lang="de-DE" sz="4400" b="1" dirty="0" err="1"/>
              <a:t>ats</a:t>
            </a:r>
            <a:endParaRPr lang="de-DE" sz="4400" b="1" dirty="0"/>
          </a:p>
        </p:txBody>
      </p:sp>
      <p:pic>
        <p:nvPicPr>
          <p:cNvPr id="15366" name="Picture 6" descr="C:\Users\Biotech\Desktop\bio H2 neu\IMG_8161.JPG"/>
          <p:cNvPicPr>
            <a:picLocks noChangeAspect="1" noChangeArrowheads="1"/>
          </p:cNvPicPr>
          <p:nvPr/>
        </p:nvPicPr>
        <p:blipFill>
          <a:blip r:embed="rId2" cstate="print"/>
          <a:srcRect l="8041" r="12189" b="13947"/>
          <a:stretch>
            <a:fillRect/>
          </a:stretch>
        </p:blipFill>
        <p:spPr bwMode="auto">
          <a:xfrm>
            <a:off x="4559039" y="3036094"/>
            <a:ext cx="42164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204591"/>
            <a:ext cx="3636194" cy="3744689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de-DE" sz="2800" dirty="0"/>
              <a:t>5.2 </a:t>
            </a:r>
            <a:r>
              <a:rPr lang="en-US" sz="2800" dirty="0" err="1"/>
              <a:t>Ouvrir</a:t>
            </a:r>
            <a:r>
              <a:rPr lang="en-US" sz="2800" dirty="0"/>
              <a:t> le </a:t>
            </a:r>
            <a:r>
              <a:rPr lang="en-US" sz="2800" dirty="0" err="1"/>
              <a:t>bouchon</a:t>
            </a:r>
            <a:r>
              <a:rPr lang="en-US" sz="2800" dirty="0"/>
              <a:t> noir </a:t>
            </a:r>
            <a:r>
              <a:rPr lang="en-US" sz="2800" dirty="0" err="1"/>
              <a:t>en</a:t>
            </a:r>
            <a:r>
              <a:rPr lang="en-US" sz="2800" dirty="0"/>
              <a:t> silicone du </a:t>
            </a:r>
            <a:r>
              <a:rPr lang="en-US" sz="2800" dirty="0" err="1"/>
              <a:t>coté</a:t>
            </a:r>
            <a:r>
              <a:rPr lang="en-US" sz="2800" dirty="0"/>
              <a:t> de la borne +.</a:t>
            </a:r>
          </a:p>
          <a:p>
            <a:pPr marL="514350" indent="-514350">
              <a:buFontTx/>
              <a:buNone/>
            </a:pPr>
            <a:endParaRPr lang="en-US" sz="2800" dirty="0"/>
          </a:p>
          <a:p>
            <a:pPr marL="514350" indent="-514350">
              <a:buFontTx/>
              <a:buNone/>
            </a:pPr>
            <a:endParaRPr lang="de-DE" sz="2800" dirty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sp>
        <p:nvSpPr>
          <p:cNvPr id="16388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89" name="Rechteck 6"/>
          <p:cNvSpPr>
            <a:spLocks noChangeArrowheads="1"/>
          </p:cNvSpPr>
          <p:nvPr/>
        </p:nvSpPr>
        <p:spPr bwMode="auto">
          <a:xfrm>
            <a:off x="827088" y="260350"/>
            <a:ext cx="6962162" cy="9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4400" b="1" dirty="0" err="1"/>
              <a:t>Observations</a:t>
            </a:r>
            <a:r>
              <a:rPr lang="de-DE" sz="4400" b="1" dirty="0"/>
              <a:t> et </a:t>
            </a:r>
            <a:r>
              <a:rPr lang="de-DE" sz="4400" b="1" dirty="0" err="1"/>
              <a:t>résultats</a:t>
            </a:r>
            <a:endParaRPr lang="de-DE" sz="4400" b="1" dirty="0"/>
          </a:p>
        </p:txBody>
      </p:sp>
      <p:pic>
        <p:nvPicPr>
          <p:cNvPr id="16390" name="Picture 6" descr="C:\Users\Biotech\Desktop\bio H2 neu\IMG_8161.JPG"/>
          <p:cNvPicPr>
            <a:picLocks noChangeAspect="1" noChangeArrowheads="1"/>
          </p:cNvPicPr>
          <p:nvPr/>
        </p:nvPicPr>
        <p:blipFill>
          <a:blip r:embed="rId2" cstate="print"/>
          <a:srcRect l="8041" r="12189" b="13947"/>
          <a:stretch>
            <a:fillRect/>
          </a:stretch>
        </p:blipFill>
        <p:spPr bwMode="auto">
          <a:xfrm>
            <a:off x="4140200" y="2708275"/>
            <a:ext cx="471646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>
            <a:off x="3708400" y="3068638"/>
            <a:ext cx="1727200" cy="2232025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5327947" cy="4248869"/>
          </a:xfrm>
        </p:spPr>
        <p:txBody>
          <a:bodyPr/>
          <a:lstStyle/>
          <a:p>
            <a:pPr marL="514350" indent="-514350">
              <a:buNone/>
            </a:pPr>
            <a:r>
              <a:rPr lang="de-DE" dirty="0"/>
              <a:t>5.3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fois</a:t>
            </a:r>
            <a:r>
              <a:rPr lang="de-DE" dirty="0"/>
              <a:t> le </a:t>
            </a:r>
            <a:r>
              <a:rPr lang="de-DE" dirty="0" err="1"/>
              <a:t>dihydrogène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produit</a:t>
            </a:r>
            <a:r>
              <a:rPr lang="en-US" sz="2800" dirty="0">
                <a:latin typeface="+mj-lt"/>
              </a:rPr>
              <a:t>, connecter le </a:t>
            </a:r>
            <a:r>
              <a:rPr lang="en-US" sz="2800" dirty="0" err="1">
                <a:latin typeface="+mj-lt"/>
              </a:rPr>
              <a:t>fermenteur</a:t>
            </a:r>
            <a:r>
              <a:rPr lang="en-US" sz="2800" dirty="0">
                <a:latin typeface="+mj-lt"/>
              </a:rPr>
              <a:t> avec la pile à combustible. </a:t>
            </a:r>
            <a:r>
              <a:rPr lang="en-US" sz="2800" dirty="0" err="1">
                <a:latin typeface="+mj-lt"/>
              </a:rPr>
              <a:t>Tourner</a:t>
            </a:r>
            <a:r>
              <a:rPr lang="en-US" sz="2800" dirty="0">
                <a:latin typeface="+mj-lt"/>
              </a:rPr>
              <a:t> le </a:t>
            </a:r>
            <a:r>
              <a:rPr lang="en-US" sz="2800" dirty="0" err="1">
                <a:latin typeface="+mj-lt"/>
              </a:rPr>
              <a:t>robinet</a:t>
            </a:r>
            <a:r>
              <a:rPr lang="en-US" sz="2800" dirty="0">
                <a:latin typeface="+mj-lt"/>
              </a:rPr>
              <a:t> d’un quart de tour </a:t>
            </a:r>
            <a:r>
              <a:rPr lang="en-US" sz="2800" dirty="0" err="1">
                <a:latin typeface="+mj-lt"/>
              </a:rPr>
              <a:t>comme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indiqué</a:t>
            </a:r>
            <a:r>
              <a:rPr lang="en-US" sz="2800" dirty="0">
                <a:latin typeface="+mj-lt"/>
              </a:rPr>
              <a:t> sur la photo</a:t>
            </a:r>
            <a:r>
              <a:rPr lang="en-US" dirty="0"/>
              <a:t>.</a:t>
            </a:r>
          </a:p>
          <a:p>
            <a:pPr marL="514350" indent="-514350">
              <a:buNone/>
            </a:pPr>
            <a:r>
              <a:rPr lang="de-DE" sz="2800" dirty="0"/>
              <a:t>5.4</a:t>
            </a:r>
            <a:r>
              <a:rPr lang="de-DE" sz="2800" b="1" dirty="0"/>
              <a:t> </a:t>
            </a:r>
            <a:r>
              <a:rPr lang="de-DE" sz="2800" dirty="0" err="1"/>
              <a:t>Mettre</a:t>
            </a:r>
            <a:r>
              <a:rPr lang="de-DE" sz="2800" dirty="0"/>
              <a:t> </a:t>
            </a:r>
            <a:r>
              <a:rPr lang="de-DE" sz="2800" dirty="0" err="1"/>
              <a:t>un</a:t>
            </a:r>
            <a:r>
              <a:rPr lang="de-DE" sz="2800" dirty="0"/>
              <a:t> </a:t>
            </a:r>
            <a:r>
              <a:rPr lang="de-DE" sz="2800" dirty="0" err="1"/>
              <a:t>bouchon</a:t>
            </a:r>
            <a:r>
              <a:rPr lang="de-DE" sz="2800" dirty="0"/>
              <a:t> </a:t>
            </a:r>
            <a:r>
              <a:rPr lang="de-DE" sz="2800" dirty="0" err="1"/>
              <a:t>sur</a:t>
            </a:r>
            <a:r>
              <a:rPr lang="de-DE" sz="2800" dirty="0"/>
              <a:t> la </a:t>
            </a:r>
            <a:r>
              <a:rPr lang="de-DE" sz="2800" dirty="0" err="1"/>
              <a:t>sortie</a:t>
            </a:r>
            <a:r>
              <a:rPr lang="de-DE" sz="2800" dirty="0"/>
              <a:t> la plus </a:t>
            </a:r>
            <a:r>
              <a:rPr lang="de-DE" sz="2800" dirty="0" err="1"/>
              <a:t>basse</a:t>
            </a:r>
            <a:r>
              <a:rPr lang="de-DE" sz="2800" dirty="0"/>
              <a:t> de la </a:t>
            </a:r>
            <a:r>
              <a:rPr lang="de-DE" sz="2800" dirty="0" err="1"/>
              <a:t>pile</a:t>
            </a:r>
            <a:r>
              <a:rPr lang="de-DE" sz="2800" dirty="0"/>
              <a:t> </a:t>
            </a:r>
            <a:r>
              <a:rPr lang="en-US" sz="2800" dirty="0">
                <a:latin typeface="+mj-lt"/>
              </a:rPr>
              <a:t>à combustible. </a:t>
            </a:r>
            <a:endParaRPr lang="de-DE" sz="2800" dirty="0">
              <a:latin typeface="+mj-lt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sp>
        <p:nvSpPr>
          <p:cNvPr id="17412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3" name="Rechteck 6"/>
          <p:cNvSpPr>
            <a:spLocks noChangeArrowheads="1"/>
          </p:cNvSpPr>
          <p:nvPr/>
        </p:nvSpPr>
        <p:spPr bwMode="auto">
          <a:xfrm>
            <a:off x="611560" y="260350"/>
            <a:ext cx="7423827" cy="9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4400" b="1" dirty="0"/>
              <a:t>	</a:t>
            </a:r>
            <a:r>
              <a:rPr lang="de-DE" sz="4400" b="1" dirty="0" err="1"/>
              <a:t>Observations</a:t>
            </a:r>
            <a:r>
              <a:rPr lang="de-DE" sz="4400" b="1" dirty="0"/>
              <a:t> et </a:t>
            </a:r>
            <a:r>
              <a:rPr lang="de-DE" sz="4400" b="1" dirty="0" err="1"/>
              <a:t>résultats</a:t>
            </a:r>
            <a:endParaRPr lang="de-DE" sz="4400" b="1" dirty="0"/>
          </a:p>
        </p:txBody>
      </p:sp>
      <p:pic>
        <p:nvPicPr>
          <p:cNvPr id="17416" name="Picture 8" descr="C:\Users\Biotech\Pictures\IMG_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2190959" cy="2376264"/>
          </a:xfrm>
          <a:prstGeom prst="rect">
            <a:avLst/>
          </a:prstGeom>
          <a:noFill/>
        </p:spPr>
      </p:pic>
      <p:sp>
        <p:nvSpPr>
          <p:cNvPr id="7" name="Interaktive Schaltfläche: Film 6">
            <a:hlinkClick r:id="" action="ppaction://noaction" highlightClick="1"/>
          </p:cNvPr>
          <p:cNvSpPr/>
          <p:nvPr/>
        </p:nvSpPr>
        <p:spPr>
          <a:xfrm>
            <a:off x="7380312" y="4797152"/>
            <a:ext cx="1079500" cy="143986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15" name="Textfeld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308304" y="4725144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9" name="Gebogener Pfeil 8"/>
          <p:cNvSpPr/>
          <p:nvPr/>
        </p:nvSpPr>
        <p:spPr>
          <a:xfrm rot="6948819" flipV="1">
            <a:off x="7149712" y="3327162"/>
            <a:ext cx="792088" cy="849086"/>
          </a:xfrm>
          <a:prstGeom prst="circular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7">
            <a:hlinkClick r:id="rId2" action="ppaction://hlinkfile"/>
          </p:cNvPr>
          <p:cNvSpPr>
            <a:spLocks noGrp="1" noChangeArrowheads="1"/>
          </p:cNvSpPr>
          <p:nvPr>
            <p:ph idx="1"/>
          </p:nvPr>
        </p:nvSpPr>
        <p:spPr>
          <a:xfrm>
            <a:off x="180181" y="1268760"/>
            <a:ext cx="8085137" cy="5213735"/>
          </a:xfrm>
        </p:spPr>
        <p:txBody>
          <a:bodyPr wrap="square">
            <a:sp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b="1" dirty="0"/>
              <a:t>6. Analyse de la CPG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La </a:t>
            </a:r>
            <a:r>
              <a:rPr lang="de-DE" dirty="0" err="1"/>
              <a:t>qualité</a:t>
            </a:r>
            <a:r>
              <a:rPr lang="de-DE" dirty="0"/>
              <a:t> du </a:t>
            </a:r>
            <a:r>
              <a:rPr lang="de-DE" dirty="0" err="1"/>
              <a:t>gaz</a:t>
            </a:r>
            <a:r>
              <a:rPr lang="de-DE" dirty="0"/>
              <a:t> </a:t>
            </a:r>
            <a:r>
              <a:rPr lang="de-DE" dirty="0" err="1"/>
              <a:t>sera</a:t>
            </a:r>
            <a:r>
              <a:rPr lang="de-DE" dirty="0"/>
              <a:t> </a:t>
            </a:r>
            <a:r>
              <a:rPr lang="de-DE" dirty="0" err="1"/>
              <a:t>déterminée</a:t>
            </a:r>
            <a:r>
              <a:rPr lang="de-DE" dirty="0"/>
              <a:t> par </a:t>
            </a:r>
            <a:r>
              <a:rPr lang="de-DE" dirty="0" err="1"/>
              <a:t>l‘analyse</a:t>
            </a:r>
            <a:r>
              <a:rPr lang="de-DE" dirty="0"/>
              <a:t> CPG.</a:t>
            </a:r>
          </a:p>
          <a:p>
            <a:pPr>
              <a:buFontTx/>
              <a:buNone/>
            </a:pPr>
            <a:r>
              <a:rPr lang="de-DE" b="1" dirty="0"/>
              <a:t> </a:t>
            </a:r>
            <a:r>
              <a:rPr lang="de-DE" dirty="0"/>
              <a:t>6.1 </a:t>
            </a:r>
            <a:r>
              <a:rPr lang="de-DE" dirty="0" err="1"/>
              <a:t>Paramètre</a:t>
            </a:r>
            <a:r>
              <a:rPr lang="de-DE" dirty="0"/>
              <a:t> : </a:t>
            </a:r>
            <a:r>
              <a:rPr lang="de-DE" dirty="0" err="1"/>
              <a:t>LowCost</a:t>
            </a:r>
            <a:r>
              <a:rPr lang="de-DE" dirty="0"/>
              <a:t> GC</a:t>
            </a:r>
          </a:p>
          <a:p>
            <a:pPr>
              <a:buFontTx/>
              <a:buNone/>
            </a:pPr>
            <a:r>
              <a:rPr lang="de-DE" dirty="0"/>
              <a:t>	    Phase </a:t>
            </a:r>
            <a:r>
              <a:rPr lang="de-DE" dirty="0" err="1"/>
              <a:t>stationnaire</a:t>
            </a:r>
            <a:r>
              <a:rPr lang="de-DE" dirty="0"/>
              <a:t> : </a:t>
            </a:r>
            <a:r>
              <a:rPr lang="de-DE" dirty="0" err="1"/>
              <a:t>gel</a:t>
            </a:r>
            <a:r>
              <a:rPr lang="de-DE" dirty="0"/>
              <a:t> de </a:t>
            </a:r>
            <a:r>
              <a:rPr lang="de-DE" dirty="0" err="1"/>
              <a:t>silicone</a:t>
            </a:r>
            <a:endParaRPr lang="de-DE" dirty="0"/>
          </a:p>
          <a:p>
            <a:pPr>
              <a:buFontTx/>
              <a:buNone/>
            </a:pPr>
            <a:r>
              <a:rPr lang="de-DE" dirty="0"/>
              <a:t>	    Phase mobile : </a:t>
            </a:r>
            <a:r>
              <a:rPr lang="de-DE" dirty="0" err="1"/>
              <a:t>l‘air</a:t>
            </a:r>
            <a:r>
              <a:rPr lang="de-DE" dirty="0"/>
              <a:t> </a:t>
            </a:r>
          </a:p>
          <a:p>
            <a:pPr>
              <a:buFontTx/>
              <a:buNone/>
            </a:pPr>
            <a:r>
              <a:rPr lang="de-DE" dirty="0"/>
              <a:t>	    (Pompe </a:t>
            </a:r>
            <a:r>
              <a:rPr lang="de-DE" dirty="0" err="1"/>
              <a:t>d‘aquarium</a:t>
            </a:r>
            <a:r>
              <a:rPr lang="de-DE" dirty="0"/>
              <a:t>)</a:t>
            </a:r>
          </a:p>
          <a:p>
            <a:pPr>
              <a:buFontTx/>
              <a:buNone/>
            </a:pPr>
            <a:r>
              <a:rPr lang="de-DE" dirty="0"/>
              <a:t>	    </a:t>
            </a:r>
            <a:r>
              <a:rPr lang="de-DE" dirty="0" err="1"/>
              <a:t>Detecteur</a:t>
            </a:r>
            <a:r>
              <a:rPr lang="de-DE" dirty="0"/>
              <a:t> : </a:t>
            </a:r>
            <a:r>
              <a:rPr lang="de-DE" dirty="0" err="1"/>
              <a:t>conductivité</a:t>
            </a:r>
            <a:r>
              <a:rPr lang="de-DE" dirty="0"/>
              <a:t> </a:t>
            </a:r>
            <a:r>
              <a:rPr lang="de-DE" dirty="0" err="1"/>
              <a:t>thermique</a:t>
            </a:r>
            <a:r>
              <a:rPr lang="de-DE" dirty="0"/>
              <a:t> </a:t>
            </a:r>
          </a:p>
        </p:txBody>
      </p:sp>
      <p:sp>
        <p:nvSpPr>
          <p:cNvPr id="1843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b="1" dirty="0"/>
              <a:t>Chromatographie en Phase </a:t>
            </a:r>
            <a:r>
              <a:rPr lang="de-DE" b="1" dirty="0" err="1"/>
              <a:t>Gazeuse</a:t>
            </a:r>
            <a:endParaRPr lang="de-DE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9749" y="260945"/>
            <a:ext cx="8229600" cy="14398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sp>
        <p:nvSpPr>
          <p:cNvPr id="8" name="Interaktive Schaltfläche: Film 7">
            <a:hlinkClick r:id="" action="ppaction://noaction" highlightClick="1"/>
          </p:cNvPr>
          <p:cNvSpPr/>
          <p:nvPr/>
        </p:nvSpPr>
        <p:spPr>
          <a:xfrm>
            <a:off x="7669296" y="3393495"/>
            <a:ext cx="1079500" cy="143986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438" name="Textfeld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6804248" y="3070606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7">
            <a:hlinkClick r:id="rId2" action="ppaction://hlinkfile"/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132856"/>
            <a:ext cx="8229600" cy="1175706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de-DE" dirty="0" err="1"/>
              <a:t>Résultats</a:t>
            </a:r>
            <a:r>
              <a:rPr lang="de-DE" dirty="0"/>
              <a:t> : </a:t>
            </a:r>
            <a:r>
              <a:rPr lang="de-DE" dirty="0" err="1"/>
              <a:t>chromatogramme</a:t>
            </a:r>
            <a:r>
              <a:rPr lang="de-DE" dirty="0"/>
              <a:t> après </a:t>
            </a:r>
            <a:r>
              <a:rPr lang="de-DE" dirty="0" err="1"/>
              <a:t>injection</a:t>
            </a:r>
            <a:r>
              <a:rPr lang="de-DE" dirty="0"/>
              <a:t> </a:t>
            </a:r>
          </a:p>
          <a:p>
            <a:pPr>
              <a:buFontTx/>
              <a:buNone/>
            </a:pPr>
            <a:r>
              <a:rPr lang="de-DE" dirty="0"/>
              <a:t>		    de 0,5 ml de </a:t>
            </a:r>
            <a:r>
              <a:rPr lang="de-DE" dirty="0" err="1"/>
              <a:t>gaz</a:t>
            </a:r>
            <a:r>
              <a:rPr lang="de-DE" dirty="0"/>
              <a:t>.</a:t>
            </a:r>
          </a:p>
        </p:txBody>
      </p:sp>
      <p:sp>
        <p:nvSpPr>
          <p:cNvPr id="18435" name="Titel 1"/>
          <p:cNvSpPr>
            <a:spLocks noGrp="1"/>
          </p:cNvSpPr>
          <p:nvPr>
            <p:ph type="title"/>
          </p:nvPr>
        </p:nvSpPr>
        <p:spPr>
          <a:xfrm>
            <a:off x="539750" y="301162"/>
            <a:ext cx="8388226" cy="1116475"/>
          </a:xfrm>
        </p:spPr>
        <p:txBody>
          <a:bodyPr/>
          <a:lstStyle/>
          <a:p>
            <a:r>
              <a:rPr lang="de-DE" sz="4000" b="1" dirty="0" err="1"/>
              <a:t>Détermination</a:t>
            </a:r>
            <a:r>
              <a:rPr lang="de-DE" sz="4000" b="1" dirty="0"/>
              <a:t> de la </a:t>
            </a:r>
            <a:r>
              <a:rPr lang="de-DE" sz="4000" b="1" dirty="0" err="1"/>
              <a:t>qualité</a:t>
            </a:r>
            <a:r>
              <a:rPr lang="de-DE" sz="4000" b="1" dirty="0"/>
              <a:t> du </a:t>
            </a:r>
            <a:r>
              <a:rPr lang="de-DE" sz="4000" b="1" dirty="0" err="1"/>
              <a:t>gaz</a:t>
            </a:r>
            <a:endParaRPr lang="de-DE" sz="400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9750" y="333374"/>
            <a:ext cx="8064500" cy="139101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pic>
        <p:nvPicPr>
          <p:cNvPr id="32770" name="Picture 2" descr="E:\CD 23 Biowasserstoff\Data\bio h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8676456" cy="2839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539750" y="404813"/>
            <a:ext cx="8064500" cy="13668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 anchorCtr="1">
            <a:flatTx/>
          </a:bodyPr>
          <a:lstStyle/>
          <a:p>
            <a:pPr algn="ctr"/>
            <a:r>
              <a:rPr lang="de-DE" sz="4400" b="1" dirty="0" err="1">
                <a:solidFill>
                  <a:schemeClr val="tx2"/>
                </a:solidFill>
              </a:rPr>
              <a:t>Sommaire</a:t>
            </a:r>
            <a:endParaRPr lang="de-DE" sz="4400" b="1" dirty="0">
              <a:solidFill>
                <a:schemeClr val="tx2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116013" y="2276475"/>
            <a:ext cx="7343775" cy="367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e-DE" sz="4000" dirty="0" err="1"/>
              <a:t>Produits</a:t>
            </a:r>
            <a:r>
              <a:rPr lang="de-DE" sz="4000" dirty="0"/>
              <a:t> et </a:t>
            </a:r>
            <a:r>
              <a:rPr lang="de-DE" sz="4000" dirty="0" err="1"/>
              <a:t>Matériel</a:t>
            </a:r>
            <a:endParaRPr lang="de-DE" sz="4000" dirty="0"/>
          </a:p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e-DE" sz="4000" dirty="0" err="1"/>
              <a:t>Paramètres</a:t>
            </a:r>
            <a:r>
              <a:rPr lang="de-DE" sz="4000" dirty="0"/>
              <a:t> de </a:t>
            </a:r>
            <a:r>
              <a:rPr lang="de-DE" sz="4000" dirty="0" err="1"/>
              <a:t>montage</a:t>
            </a:r>
            <a:endParaRPr lang="de-DE" sz="4000" dirty="0"/>
          </a:p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e-DE" sz="4000" dirty="0" err="1"/>
              <a:t>Protocole</a:t>
            </a:r>
            <a:r>
              <a:rPr lang="de-DE" sz="4000" dirty="0"/>
              <a:t> </a:t>
            </a:r>
            <a:r>
              <a:rPr lang="de-DE" sz="4000" dirty="0" err="1"/>
              <a:t>expérimental</a:t>
            </a:r>
            <a:endParaRPr lang="de-DE" sz="4000" dirty="0"/>
          </a:p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e-DE" sz="4000" dirty="0" err="1"/>
              <a:t>Observations</a:t>
            </a:r>
            <a:r>
              <a:rPr lang="de-DE" sz="4000" dirty="0"/>
              <a:t> et </a:t>
            </a:r>
            <a:r>
              <a:rPr lang="de-DE" sz="4000" dirty="0" err="1"/>
              <a:t>résultats</a:t>
            </a:r>
            <a:endParaRPr lang="de-DE" sz="40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95288" y="404813"/>
            <a:ext cx="8280400" cy="17287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e-DE" sz="4400" b="1" dirty="0" err="1"/>
              <a:t>Produits</a:t>
            </a:r>
            <a:endParaRPr lang="de-DE" sz="4400" b="1" dirty="0"/>
          </a:p>
        </p:txBody>
      </p:sp>
      <p:sp>
        <p:nvSpPr>
          <p:cNvPr id="4099" name="Rechteck 6"/>
          <p:cNvSpPr>
            <a:spLocks noChangeArrowheads="1"/>
          </p:cNvSpPr>
          <p:nvPr/>
        </p:nvSpPr>
        <p:spPr bwMode="auto">
          <a:xfrm>
            <a:off x="539552" y="2326609"/>
            <a:ext cx="5473700" cy="437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2700" b="1" dirty="0" err="1"/>
              <a:t>Produits</a:t>
            </a:r>
            <a:r>
              <a:rPr lang="de-DE" sz="2700" b="1" dirty="0"/>
              <a:t> </a:t>
            </a:r>
            <a:r>
              <a:rPr lang="de-DE" sz="2700" b="1" dirty="0" err="1"/>
              <a:t>chimiques</a:t>
            </a:r>
            <a:endParaRPr lang="de-DE" sz="27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de-DE" sz="2700" dirty="0"/>
              <a:t>20 g de Substrat I    	</a:t>
            </a:r>
          </a:p>
          <a:p>
            <a:pPr>
              <a:lnSpc>
                <a:spcPct val="150000"/>
              </a:lnSpc>
            </a:pPr>
            <a:r>
              <a:rPr lang="de-DE" sz="2700" dirty="0"/>
              <a:t>(</a:t>
            </a:r>
            <a:r>
              <a:rPr lang="de-DE" sz="2700" dirty="0" err="1"/>
              <a:t>morceaux</a:t>
            </a:r>
            <a:r>
              <a:rPr lang="de-DE" sz="2700" dirty="0"/>
              <a:t> de </a:t>
            </a:r>
            <a:r>
              <a:rPr lang="de-DE" sz="2700" dirty="0" err="1"/>
              <a:t>sucre</a:t>
            </a:r>
            <a:r>
              <a:rPr lang="de-DE" sz="2700" dirty="0"/>
              <a:t> de </a:t>
            </a:r>
            <a:r>
              <a:rPr lang="de-DE" sz="2700" dirty="0" err="1"/>
              <a:t>bétteraves</a:t>
            </a:r>
            <a:r>
              <a:rPr lang="de-DE" sz="2700" dirty="0"/>
              <a:t>)</a:t>
            </a:r>
          </a:p>
          <a:p>
            <a:pPr>
              <a:lnSpc>
                <a:spcPct val="150000"/>
              </a:lnSpc>
            </a:pPr>
            <a:r>
              <a:rPr lang="de-DE" sz="2700" dirty="0"/>
              <a:t>- 650 ml </a:t>
            </a:r>
            <a:r>
              <a:rPr lang="de-DE" sz="2700" dirty="0" err="1"/>
              <a:t>d‘eau</a:t>
            </a:r>
            <a:r>
              <a:rPr lang="de-DE" sz="2700" dirty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700" dirty="0"/>
              <a:t>20 g de Substrat II </a:t>
            </a:r>
          </a:p>
          <a:p>
            <a:pPr>
              <a:lnSpc>
                <a:spcPct val="150000"/>
              </a:lnSpc>
            </a:pPr>
            <a:r>
              <a:rPr lang="de-DE" sz="2700" dirty="0"/>
              <a:t>( </a:t>
            </a:r>
            <a:r>
              <a:rPr lang="de-DE" sz="2700" dirty="0" err="1"/>
              <a:t>bactéries</a:t>
            </a:r>
            <a:r>
              <a:rPr lang="de-DE" sz="2700" dirty="0"/>
              <a:t> </a:t>
            </a:r>
            <a:r>
              <a:rPr lang="de-DE" sz="2700" dirty="0" err="1"/>
              <a:t>déshydratées</a:t>
            </a:r>
            <a:r>
              <a:rPr lang="de-DE" sz="2700" dirty="0"/>
              <a:t>)</a:t>
            </a:r>
          </a:p>
        </p:txBody>
      </p:sp>
      <p:pic>
        <p:nvPicPr>
          <p:cNvPr id="4100" name="Picture 4" descr="C:\Users\Biotech\Desktop\bio H2\IMG_0316.JPG"/>
          <p:cNvPicPr>
            <a:picLocks noChangeAspect="1" noChangeArrowheads="1"/>
          </p:cNvPicPr>
          <p:nvPr/>
        </p:nvPicPr>
        <p:blipFill>
          <a:blip r:embed="rId2" cstate="print"/>
          <a:srcRect l="8453" t="15546" r="14243" b="23013"/>
          <a:stretch>
            <a:fillRect/>
          </a:stretch>
        </p:blipFill>
        <p:spPr bwMode="auto">
          <a:xfrm>
            <a:off x="5292725" y="2781300"/>
            <a:ext cx="3424238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95288" y="404813"/>
            <a:ext cx="8280400" cy="1584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e-DE" sz="4400" b="1" dirty="0" err="1"/>
              <a:t>Matériel</a:t>
            </a:r>
            <a:endParaRPr lang="de-DE" sz="4400" b="1" dirty="0"/>
          </a:p>
        </p:txBody>
      </p:sp>
      <p:pic>
        <p:nvPicPr>
          <p:cNvPr id="5123" name="Picture 4" descr="C:\Users\Biotech\Desktop\bio H2\IMG_0317.JPG"/>
          <p:cNvPicPr>
            <a:picLocks noChangeAspect="1" noChangeArrowheads="1"/>
          </p:cNvPicPr>
          <p:nvPr/>
        </p:nvPicPr>
        <p:blipFill>
          <a:blip r:embed="rId2" cstate="print"/>
          <a:srcRect l="607" t="15749" r="1823" b="4401"/>
          <a:stretch>
            <a:fillRect/>
          </a:stretch>
        </p:blipFill>
        <p:spPr bwMode="auto">
          <a:xfrm>
            <a:off x="1116013" y="2276475"/>
            <a:ext cx="691197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feld 4"/>
          <p:cNvSpPr txBox="1">
            <a:spLocks noChangeArrowheads="1"/>
          </p:cNvSpPr>
          <p:nvPr/>
        </p:nvSpPr>
        <p:spPr bwMode="auto">
          <a:xfrm>
            <a:off x="251619" y="2497039"/>
            <a:ext cx="194468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err="1"/>
              <a:t>bioreéacteur</a:t>
            </a:r>
            <a:r>
              <a:rPr lang="de-DE" sz="1600" dirty="0"/>
              <a:t> </a:t>
            </a:r>
            <a:r>
              <a:rPr lang="de-DE" sz="1600" dirty="0" err="1"/>
              <a:t>avec</a:t>
            </a:r>
            <a:r>
              <a:rPr lang="de-DE" sz="1600" dirty="0"/>
              <a:t> </a:t>
            </a:r>
            <a:r>
              <a:rPr lang="de-DE" sz="1600" dirty="0" err="1"/>
              <a:t>son</a:t>
            </a:r>
            <a:r>
              <a:rPr lang="de-DE" sz="1600" dirty="0"/>
              <a:t> </a:t>
            </a:r>
            <a:r>
              <a:rPr lang="de-DE" sz="1600" dirty="0" err="1"/>
              <a:t>couvercle</a:t>
            </a:r>
            <a:endParaRPr lang="de-DE" sz="1600" dirty="0"/>
          </a:p>
        </p:txBody>
      </p:sp>
      <p:sp>
        <p:nvSpPr>
          <p:cNvPr id="5125" name="Textfeld 5"/>
          <p:cNvSpPr txBox="1">
            <a:spLocks noChangeArrowheads="1"/>
          </p:cNvSpPr>
          <p:nvPr/>
        </p:nvSpPr>
        <p:spPr bwMode="auto">
          <a:xfrm>
            <a:off x="3240881" y="2134453"/>
            <a:ext cx="151288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 </a:t>
            </a:r>
            <a:r>
              <a:rPr lang="de-DE" sz="1600" dirty="0" err="1"/>
              <a:t>seringue</a:t>
            </a:r>
            <a:r>
              <a:rPr lang="de-DE" sz="1600" dirty="0"/>
              <a:t> </a:t>
            </a:r>
          </a:p>
          <a:p>
            <a:r>
              <a:rPr lang="de-DE" sz="1600" dirty="0"/>
              <a:t>( </a:t>
            </a:r>
            <a:r>
              <a:rPr lang="de-DE" sz="1600" dirty="0" err="1"/>
              <a:t>récupération</a:t>
            </a:r>
            <a:r>
              <a:rPr lang="de-DE" sz="1600" dirty="0"/>
              <a:t> du </a:t>
            </a:r>
            <a:r>
              <a:rPr lang="de-DE" sz="1600" dirty="0" err="1"/>
              <a:t>gaz</a:t>
            </a:r>
            <a:r>
              <a:rPr lang="de-DE" sz="1600" dirty="0"/>
              <a:t> )</a:t>
            </a:r>
          </a:p>
        </p:txBody>
      </p:sp>
      <p:sp>
        <p:nvSpPr>
          <p:cNvPr id="5126" name="Textfeld 6"/>
          <p:cNvSpPr txBox="1">
            <a:spLocks noChangeArrowheads="1"/>
          </p:cNvSpPr>
          <p:nvPr/>
        </p:nvSpPr>
        <p:spPr bwMode="auto">
          <a:xfrm>
            <a:off x="4391819" y="5635754"/>
            <a:ext cx="108108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 err="1"/>
              <a:t>Hélice</a:t>
            </a:r>
            <a:r>
              <a:rPr lang="de-DE" sz="1600" dirty="0"/>
              <a:t> </a:t>
            </a:r>
            <a:r>
              <a:rPr lang="de-DE" sz="1600" dirty="0" err="1"/>
              <a:t>motorisée</a:t>
            </a:r>
            <a:endParaRPr lang="de-DE" sz="1600" dirty="0"/>
          </a:p>
        </p:txBody>
      </p:sp>
      <p:sp>
        <p:nvSpPr>
          <p:cNvPr id="5127" name="Textfeld 8"/>
          <p:cNvSpPr txBox="1">
            <a:spLocks noChangeArrowheads="1"/>
          </p:cNvSpPr>
          <p:nvPr/>
        </p:nvSpPr>
        <p:spPr bwMode="auto">
          <a:xfrm>
            <a:off x="7164388" y="3429000"/>
            <a:ext cx="15113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Substrat I</a:t>
            </a:r>
          </a:p>
        </p:txBody>
      </p:sp>
      <p:sp>
        <p:nvSpPr>
          <p:cNvPr id="5128" name="Textfeld 9"/>
          <p:cNvSpPr txBox="1">
            <a:spLocks noChangeArrowheads="1"/>
          </p:cNvSpPr>
          <p:nvPr/>
        </p:nvSpPr>
        <p:spPr bwMode="auto">
          <a:xfrm>
            <a:off x="6084888" y="5949950"/>
            <a:ext cx="20161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 </a:t>
            </a:r>
            <a:r>
              <a:rPr lang="de-DE" sz="1600" dirty="0" err="1"/>
              <a:t>adaptateur</a:t>
            </a:r>
            <a:r>
              <a:rPr lang="de-DE" sz="1600" dirty="0"/>
              <a:t> </a:t>
            </a:r>
            <a:r>
              <a:rPr lang="de-DE" sz="1600" dirty="0" err="1"/>
              <a:t>avec</a:t>
            </a:r>
            <a:r>
              <a:rPr lang="de-DE" sz="1600" dirty="0"/>
              <a:t> </a:t>
            </a:r>
            <a:r>
              <a:rPr lang="de-DE" sz="1600" dirty="0" err="1"/>
              <a:t>tube</a:t>
            </a:r>
            <a:r>
              <a:rPr lang="de-DE" sz="1600" dirty="0"/>
              <a:t> en </a:t>
            </a:r>
            <a:r>
              <a:rPr lang="de-DE" sz="1600" dirty="0" err="1"/>
              <a:t>silicone</a:t>
            </a:r>
            <a:endParaRPr lang="de-DE" sz="1600" dirty="0"/>
          </a:p>
        </p:txBody>
      </p:sp>
      <p:sp>
        <p:nvSpPr>
          <p:cNvPr id="5129" name="Textfeld 10"/>
          <p:cNvSpPr txBox="1">
            <a:spLocks noChangeArrowheads="1"/>
          </p:cNvSpPr>
          <p:nvPr/>
        </p:nvSpPr>
        <p:spPr bwMode="auto">
          <a:xfrm>
            <a:off x="7092950" y="2636838"/>
            <a:ext cx="13684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Substrat II</a:t>
            </a:r>
          </a:p>
        </p:txBody>
      </p:sp>
      <p:sp>
        <p:nvSpPr>
          <p:cNvPr id="5130" name="Textfeld 11"/>
          <p:cNvSpPr txBox="1">
            <a:spLocks noChangeArrowheads="1"/>
          </p:cNvSpPr>
          <p:nvPr/>
        </p:nvSpPr>
        <p:spPr bwMode="auto">
          <a:xfrm>
            <a:off x="4932364" y="2348545"/>
            <a:ext cx="194627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/>
              <a:t>Pile à </a:t>
            </a:r>
            <a:r>
              <a:rPr lang="de-DE" sz="1600" dirty="0" err="1"/>
              <a:t>combustible</a:t>
            </a:r>
            <a:endParaRPr lang="de-DE" sz="1600" dirty="0"/>
          </a:p>
        </p:txBody>
      </p:sp>
      <p:sp>
        <p:nvSpPr>
          <p:cNvPr id="5131" name="Textfeld 12"/>
          <p:cNvSpPr txBox="1">
            <a:spLocks noChangeArrowheads="1"/>
          </p:cNvSpPr>
          <p:nvPr/>
        </p:nvSpPr>
        <p:spPr bwMode="auto">
          <a:xfrm>
            <a:off x="684213" y="5300663"/>
            <a:ext cx="12954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err="1"/>
              <a:t>Lunette</a:t>
            </a:r>
            <a:r>
              <a:rPr lang="de-DE" sz="1600" dirty="0"/>
              <a:t> de </a:t>
            </a:r>
            <a:r>
              <a:rPr lang="de-DE" sz="1600" dirty="0" err="1"/>
              <a:t>protection</a:t>
            </a:r>
            <a:endParaRPr lang="de-DE" sz="1600" dirty="0"/>
          </a:p>
        </p:txBody>
      </p:sp>
      <p:cxnSp>
        <p:nvCxnSpPr>
          <p:cNvPr id="15" name="Gerade Verbindung mit Pfeil 14"/>
          <p:cNvCxnSpPr>
            <a:stCxn id="5129" idx="1"/>
          </p:cNvCxnSpPr>
          <p:nvPr/>
        </p:nvCxnSpPr>
        <p:spPr>
          <a:xfrm flipH="1">
            <a:off x="5651500" y="2806700"/>
            <a:ext cx="1441450" cy="622300"/>
          </a:xfrm>
          <a:prstGeom prst="straightConnector1">
            <a:avLst/>
          </a:prstGeom>
          <a:ln w="50800">
            <a:solidFill>
              <a:srgbClr val="FF0000">
                <a:alpha val="99000"/>
              </a:srgbClr>
            </a:solidFill>
            <a:headEnd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5127" idx="1"/>
          </p:cNvCxnSpPr>
          <p:nvPr/>
        </p:nvCxnSpPr>
        <p:spPr>
          <a:xfrm flipH="1">
            <a:off x="6659563" y="3598863"/>
            <a:ext cx="504825" cy="2619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4932363" y="2852738"/>
            <a:ext cx="215900" cy="2889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84213" y="404813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6147" name="Rechteck 2"/>
          <p:cNvSpPr>
            <a:spLocks noChangeArrowheads="1"/>
          </p:cNvSpPr>
          <p:nvPr/>
        </p:nvSpPr>
        <p:spPr bwMode="auto">
          <a:xfrm>
            <a:off x="1475656" y="502791"/>
            <a:ext cx="64908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400" b="1" dirty="0" err="1"/>
              <a:t>Protocole</a:t>
            </a:r>
            <a:r>
              <a:rPr lang="de-DE" sz="4400" b="1" dirty="0"/>
              <a:t> </a:t>
            </a:r>
            <a:r>
              <a:rPr lang="de-DE" sz="4400" b="1" dirty="0" err="1"/>
              <a:t>Expérimental</a:t>
            </a:r>
            <a:endParaRPr lang="de-DE" sz="4400" b="1" dirty="0"/>
          </a:p>
        </p:txBody>
      </p:sp>
      <p:sp>
        <p:nvSpPr>
          <p:cNvPr id="4" name="Rechteck 3"/>
          <p:cNvSpPr/>
          <p:nvPr/>
        </p:nvSpPr>
        <p:spPr>
          <a:xfrm>
            <a:off x="395288" y="1916113"/>
            <a:ext cx="8137525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de-DE" sz="2800" b="1" dirty="0" err="1"/>
              <a:t>Préparation</a:t>
            </a:r>
            <a:r>
              <a:rPr lang="de-DE" sz="2800" b="1" dirty="0"/>
              <a:t> du </a:t>
            </a:r>
            <a:r>
              <a:rPr lang="de-DE" sz="2800" b="1" dirty="0" err="1"/>
              <a:t>fermenteur</a:t>
            </a:r>
            <a:r>
              <a:rPr lang="de-DE" sz="2800" b="1" dirty="0"/>
              <a:t> </a:t>
            </a:r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800" dirty="0"/>
              <a:t>1.1 </a:t>
            </a:r>
            <a:r>
              <a:rPr lang="de-DE" sz="2800" dirty="0" err="1"/>
              <a:t>Appliquer</a:t>
            </a:r>
            <a:r>
              <a:rPr lang="de-DE" sz="2800" dirty="0"/>
              <a:t> de la </a:t>
            </a:r>
            <a:r>
              <a:rPr lang="de-DE" sz="2800" dirty="0" err="1"/>
              <a:t>vaseline</a:t>
            </a:r>
            <a:r>
              <a:rPr lang="de-DE" sz="2800" dirty="0"/>
              <a:t> </a:t>
            </a:r>
          </a:p>
          <a:p>
            <a:pPr>
              <a:defRPr/>
            </a:pPr>
            <a:r>
              <a:rPr lang="de-DE" sz="2800" dirty="0" err="1"/>
              <a:t>sur</a:t>
            </a:r>
            <a:r>
              <a:rPr lang="de-DE" sz="2800" dirty="0"/>
              <a:t> </a:t>
            </a:r>
            <a:r>
              <a:rPr lang="de-DE" sz="2800" dirty="0" err="1"/>
              <a:t>les</a:t>
            </a:r>
            <a:r>
              <a:rPr lang="de-DE" sz="2800" dirty="0"/>
              <a:t> 5 </a:t>
            </a:r>
            <a:r>
              <a:rPr lang="de-DE" sz="2800" dirty="0" err="1"/>
              <a:t>filetages</a:t>
            </a:r>
            <a:r>
              <a:rPr lang="de-DE" sz="2800" dirty="0"/>
              <a:t>. </a:t>
            </a:r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800" dirty="0"/>
              <a:t>1.2 Visser </a:t>
            </a:r>
            <a:r>
              <a:rPr lang="de-DE" sz="2800" dirty="0" err="1"/>
              <a:t>les</a:t>
            </a:r>
            <a:r>
              <a:rPr lang="de-DE" sz="2800" dirty="0"/>
              <a:t> 4 </a:t>
            </a:r>
            <a:r>
              <a:rPr lang="de-DE" sz="2800" dirty="0" err="1"/>
              <a:t>embouts</a:t>
            </a:r>
            <a:r>
              <a:rPr lang="de-DE" sz="2800" dirty="0"/>
              <a:t> </a:t>
            </a:r>
          </a:p>
          <a:p>
            <a:pPr>
              <a:defRPr/>
            </a:pPr>
            <a:r>
              <a:rPr lang="de-DE" sz="2800" dirty="0"/>
              <a:t>      ( 1 </a:t>
            </a:r>
            <a:r>
              <a:rPr lang="de-DE" sz="2800" dirty="0" err="1"/>
              <a:t>avec</a:t>
            </a:r>
            <a:r>
              <a:rPr lang="de-DE" sz="2800" dirty="0"/>
              <a:t> </a:t>
            </a:r>
            <a:r>
              <a:rPr lang="de-DE" sz="2800" dirty="0" err="1"/>
              <a:t>un</a:t>
            </a:r>
            <a:r>
              <a:rPr lang="de-DE" sz="2800" dirty="0"/>
              <a:t> </a:t>
            </a:r>
            <a:r>
              <a:rPr lang="de-DE" sz="2800" dirty="0" err="1"/>
              <a:t>trou</a:t>
            </a:r>
            <a:r>
              <a:rPr lang="de-DE" sz="2800" dirty="0"/>
              <a:t> </a:t>
            </a:r>
          </a:p>
          <a:p>
            <a:pPr>
              <a:defRPr/>
            </a:pPr>
            <a:r>
              <a:rPr lang="de-DE" sz="2800" dirty="0"/>
              <a:t> et </a:t>
            </a:r>
            <a:r>
              <a:rPr lang="de-DE" sz="2800" dirty="0" err="1"/>
              <a:t>les</a:t>
            </a:r>
            <a:r>
              <a:rPr lang="de-DE" sz="2800" dirty="0"/>
              <a:t> 3 </a:t>
            </a:r>
            <a:r>
              <a:rPr lang="de-DE" sz="2800" dirty="0" err="1"/>
              <a:t>autres</a:t>
            </a:r>
            <a:r>
              <a:rPr lang="de-DE" sz="2800" dirty="0"/>
              <a:t> </a:t>
            </a:r>
            <a:r>
              <a:rPr lang="de-DE" sz="2800" dirty="0" err="1"/>
              <a:t>avec</a:t>
            </a:r>
            <a:r>
              <a:rPr lang="de-DE" sz="2800" dirty="0"/>
              <a:t> </a:t>
            </a:r>
            <a:r>
              <a:rPr lang="de-DE" sz="2800" dirty="0" err="1"/>
              <a:t>un</a:t>
            </a:r>
            <a:r>
              <a:rPr lang="de-DE" sz="2800" dirty="0"/>
              <a:t> </a:t>
            </a:r>
          </a:p>
          <a:p>
            <a:pPr>
              <a:defRPr/>
            </a:pPr>
            <a:r>
              <a:rPr lang="de-DE" sz="2800" dirty="0" err="1"/>
              <a:t>bouchon</a:t>
            </a:r>
            <a:r>
              <a:rPr lang="de-DE" sz="2800" dirty="0"/>
              <a:t> en </a:t>
            </a:r>
            <a:r>
              <a:rPr lang="de-DE" sz="2800" dirty="0" err="1"/>
              <a:t>silicone</a:t>
            </a:r>
            <a:r>
              <a:rPr lang="de-DE" sz="2800" dirty="0"/>
              <a:t>).</a:t>
            </a:r>
          </a:p>
          <a:p>
            <a:pPr>
              <a:defRPr/>
            </a:pPr>
            <a:endParaRPr lang="de-DE" sz="2800" dirty="0"/>
          </a:p>
        </p:txBody>
      </p:sp>
      <p:pic>
        <p:nvPicPr>
          <p:cNvPr id="6149" name="Picture 6" descr="C:\Users\Biotech\Desktop\bio H2\IMG_0324.JPG"/>
          <p:cNvPicPr>
            <a:picLocks noChangeAspect="1" noChangeArrowheads="1"/>
          </p:cNvPicPr>
          <p:nvPr/>
        </p:nvPicPr>
        <p:blipFill>
          <a:blip r:embed="rId2" cstate="print"/>
          <a:srcRect l="11897" t="5327" r="15633" b="3242"/>
          <a:stretch>
            <a:fillRect/>
          </a:stretch>
        </p:blipFill>
        <p:spPr bwMode="auto">
          <a:xfrm>
            <a:off x="5490047" y="2708920"/>
            <a:ext cx="341947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/>
          <p:nvPr/>
        </p:nvCxnSpPr>
        <p:spPr>
          <a:xfrm flipV="1">
            <a:off x="4013833" y="3996681"/>
            <a:ext cx="1800225" cy="720725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cxnSpLocks/>
          </p:cNvCxnSpPr>
          <p:nvPr/>
        </p:nvCxnSpPr>
        <p:spPr>
          <a:xfrm flipV="1">
            <a:off x="3851920" y="5114132"/>
            <a:ext cx="2232521" cy="259084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95288" y="2047875"/>
            <a:ext cx="5545137" cy="2245221"/>
          </a:xfrm>
        </p:spPr>
        <p:txBody>
          <a:bodyPr/>
          <a:lstStyle/>
          <a:p>
            <a:pPr marL="514350" indent="-514350">
              <a:buNone/>
            </a:pPr>
            <a:r>
              <a:rPr lang="de-DE" sz="2800" dirty="0">
                <a:latin typeface="+mj-lt"/>
              </a:rPr>
              <a:t>1.3	 </a:t>
            </a:r>
            <a:r>
              <a:rPr lang="de-DE" sz="2800" dirty="0" err="1">
                <a:latin typeface="+mj-lt"/>
              </a:rPr>
              <a:t>Insérer</a:t>
            </a:r>
            <a:r>
              <a:rPr lang="de-DE" sz="2800" dirty="0">
                <a:latin typeface="+mj-lt"/>
              </a:rPr>
              <a:t> le </a:t>
            </a:r>
            <a:r>
              <a:rPr lang="de-DE" sz="2800" dirty="0" err="1">
                <a:latin typeface="+mj-lt"/>
              </a:rPr>
              <a:t>robinet</a:t>
            </a:r>
            <a:r>
              <a:rPr lang="de-DE" sz="2800" dirty="0">
                <a:latin typeface="+mj-lt"/>
              </a:rPr>
              <a:t> à 3 </a:t>
            </a:r>
            <a:r>
              <a:rPr lang="de-DE" sz="2800" dirty="0" err="1">
                <a:latin typeface="+mj-lt"/>
              </a:rPr>
              <a:t>voies</a:t>
            </a:r>
            <a:endParaRPr lang="de-DE" sz="2800" dirty="0">
              <a:latin typeface="+mj-lt"/>
            </a:endParaRPr>
          </a:p>
          <a:p>
            <a:pPr marL="514350" indent="-514350">
              <a:buNone/>
            </a:pP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dans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l‘embout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avec</a:t>
            </a:r>
            <a:r>
              <a:rPr lang="de-DE" sz="2800" dirty="0">
                <a:latin typeface="+mj-lt"/>
              </a:rPr>
              <a:t> le </a:t>
            </a:r>
            <a:r>
              <a:rPr lang="de-DE" sz="2800" dirty="0" err="1">
                <a:latin typeface="+mj-lt"/>
              </a:rPr>
              <a:t>trou</a:t>
            </a:r>
            <a:r>
              <a:rPr lang="de-DE" sz="2800" dirty="0">
                <a:latin typeface="+mj-lt"/>
              </a:rPr>
              <a:t>. </a:t>
            </a:r>
          </a:p>
        </p:txBody>
      </p:sp>
      <p:sp>
        <p:nvSpPr>
          <p:cNvPr id="7171" name="Rectangle 1027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e-DE" sz="4400" b="1" dirty="0" err="1">
                <a:solidFill>
                  <a:schemeClr val="tx2"/>
                </a:solidFill>
              </a:rPr>
              <a:t>Protocole</a:t>
            </a:r>
            <a:r>
              <a:rPr lang="de-DE" sz="4400" b="1" dirty="0">
                <a:solidFill>
                  <a:schemeClr val="tx2"/>
                </a:solidFill>
              </a:rPr>
              <a:t> </a:t>
            </a:r>
            <a:r>
              <a:rPr lang="de-DE" sz="4400" b="1" dirty="0" err="1">
                <a:solidFill>
                  <a:schemeClr val="tx2"/>
                </a:solidFill>
              </a:rPr>
              <a:t>Expérimental</a:t>
            </a:r>
            <a:endParaRPr lang="de-DE" sz="4000" dirty="0">
              <a:solidFill>
                <a:schemeClr val="tx2"/>
              </a:solidFill>
            </a:endParaRPr>
          </a:p>
        </p:txBody>
      </p:sp>
      <p:pic>
        <p:nvPicPr>
          <p:cNvPr id="7172" name="Picture 5" descr="C:\Users\Biotech\Desktop\bio H2\IMG_0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047875"/>
            <a:ext cx="30273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95289" y="2047875"/>
            <a:ext cx="4824412" cy="4621485"/>
          </a:xfrm>
        </p:spPr>
        <p:txBody>
          <a:bodyPr/>
          <a:lstStyle/>
          <a:p>
            <a:pPr marL="514350" indent="-514350">
              <a:buNone/>
            </a:pPr>
            <a:r>
              <a:rPr lang="de-DE" sz="2800" dirty="0"/>
              <a:t>1.4 </a:t>
            </a:r>
            <a:r>
              <a:rPr lang="de-DE" sz="2800" dirty="0" err="1">
                <a:latin typeface="+mj-lt"/>
              </a:rPr>
              <a:t>Mettre</a:t>
            </a:r>
            <a:r>
              <a:rPr lang="de-DE" sz="2800" dirty="0">
                <a:latin typeface="+mj-lt"/>
              </a:rPr>
              <a:t> la </a:t>
            </a:r>
            <a:r>
              <a:rPr lang="de-DE" sz="2800" dirty="0" err="1">
                <a:latin typeface="+mj-lt"/>
              </a:rPr>
              <a:t>seringue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sur</a:t>
            </a:r>
            <a:r>
              <a:rPr lang="de-DE" sz="2800" dirty="0">
                <a:latin typeface="+mj-lt"/>
              </a:rPr>
              <a:t> le dessus du </a:t>
            </a:r>
            <a:r>
              <a:rPr lang="de-DE" sz="2800" dirty="0" err="1">
                <a:latin typeface="+mj-lt"/>
              </a:rPr>
              <a:t>robinet</a:t>
            </a:r>
            <a:r>
              <a:rPr lang="de-DE" sz="2800" dirty="0">
                <a:latin typeface="+mj-lt"/>
              </a:rPr>
              <a:t> à 3 </a:t>
            </a:r>
            <a:r>
              <a:rPr lang="de-DE" sz="2800" dirty="0" err="1">
                <a:latin typeface="+mj-lt"/>
              </a:rPr>
              <a:t>voies</a:t>
            </a:r>
            <a:r>
              <a:rPr lang="de-DE" sz="2800" dirty="0">
                <a:latin typeface="+mj-lt"/>
              </a:rPr>
              <a:t>.</a:t>
            </a:r>
            <a:endParaRPr lang="de-DE" sz="2800" dirty="0"/>
          </a:p>
          <a:p>
            <a:pPr marL="514350" indent="-514350">
              <a:buFontTx/>
              <a:buNone/>
            </a:pPr>
            <a:endParaRPr lang="de-DE" sz="1800" dirty="0"/>
          </a:p>
          <a:p>
            <a:pPr marL="514350" indent="-514350">
              <a:buNone/>
            </a:pPr>
            <a:r>
              <a:rPr lang="de-DE" sz="2800" dirty="0"/>
              <a:t>1.5 Fixer le </a:t>
            </a:r>
            <a:r>
              <a:rPr lang="de-DE" sz="2800" dirty="0" err="1"/>
              <a:t>tube</a:t>
            </a:r>
            <a:r>
              <a:rPr lang="de-DE" sz="2800" dirty="0"/>
              <a:t> en </a:t>
            </a:r>
            <a:r>
              <a:rPr lang="de-DE" sz="2800" dirty="0" err="1"/>
              <a:t>silicone</a:t>
            </a:r>
            <a:r>
              <a:rPr lang="de-DE" sz="2800" dirty="0"/>
              <a:t> au </a:t>
            </a:r>
            <a:r>
              <a:rPr lang="de-DE" sz="2800" dirty="0" err="1"/>
              <a:t>centre</a:t>
            </a:r>
            <a:r>
              <a:rPr lang="de-DE" sz="2800" dirty="0"/>
              <a:t> du </a:t>
            </a:r>
            <a:r>
              <a:rPr lang="de-DE" sz="2800" dirty="0" err="1"/>
              <a:t>robinet</a:t>
            </a:r>
            <a:r>
              <a:rPr lang="de-DE" sz="2800" dirty="0"/>
              <a:t> à 3 </a:t>
            </a:r>
            <a:r>
              <a:rPr lang="de-DE" sz="2800" dirty="0" err="1"/>
              <a:t>voies</a:t>
            </a:r>
            <a:r>
              <a:rPr lang="de-DE" sz="2800" dirty="0"/>
              <a:t>.</a:t>
            </a:r>
          </a:p>
        </p:txBody>
      </p:sp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e-DE" sz="4400" b="1" dirty="0" err="1">
                <a:solidFill>
                  <a:schemeClr val="tx2"/>
                </a:solidFill>
              </a:rPr>
              <a:t>Protocole</a:t>
            </a:r>
            <a:r>
              <a:rPr lang="de-DE" sz="4400" b="1" dirty="0">
                <a:solidFill>
                  <a:schemeClr val="tx2"/>
                </a:solidFill>
              </a:rPr>
              <a:t> </a:t>
            </a:r>
            <a:r>
              <a:rPr lang="de-DE" sz="4400" b="1" dirty="0" err="1">
                <a:solidFill>
                  <a:schemeClr val="tx2"/>
                </a:solidFill>
              </a:rPr>
              <a:t>Expérimental</a:t>
            </a:r>
            <a:endParaRPr lang="de-DE" sz="4400" b="1" dirty="0">
              <a:solidFill>
                <a:schemeClr val="tx2"/>
              </a:solidFill>
            </a:endParaRPr>
          </a:p>
        </p:txBody>
      </p:sp>
      <p:pic>
        <p:nvPicPr>
          <p:cNvPr id="8196" name="Grafi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1" y="2047875"/>
            <a:ext cx="32924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52650"/>
            <a:ext cx="4968875" cy="415667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de-DE" sz="2800" dirty="0"/>
              <a:t>1.6 </a:t>
            </a:r>
            <a:r>
              <a:rPr lang="de-DE" sz="2800" dirty="0" err="1"/>
              <a:t>Ajuster</a:t>
            </a:r>
            <a:r>
              <a:rPr lang="de-DE" sz="2800" dirty="0"/>
              <a:t> le </a:t>
            </a:r>
            <a:r>
              <a:rPr lang="de-DE" sz="2800" dirty="0" err="1"/>
              <a:t>robinet</a:t>
            </a:r>
            <a:r>
              <a:rPr lang="de-DE" sz="2800" dirty="0"/>
              <a:t> de </a:t>
            </a:r>
            <a:r>
              <a:rPr lang="de-DE" sz="2800" dirty="0" err="1"/>
              <a:t>manière</a:t>
            </a:r>
            <a:r>
              <a:rPr lang="de-DE" sz="2800" dirty="0"/>
              <a:t> à </a:t>
            </a:r>
            <a:r>
              <a:rPr lang="de-DE" sz="2800" dirty="0" err="1"/>
              <a:t>ce</a:t>
            </a:r>
            <a:r>
              <a:rPr lang="de-DE" sz="2800" dirty="0"/>
              <a:t> </a:t>
            </a:r>
            <a:r>
              <a:rPr lang="de-DE" sz="2800" dirty="0" err="1"/>
              <a:t>qu‘il</a:t>
            </a:r>
            <a:r>
              <a:rPr lang="de-DE" sz="2800" dirty="0"/>
              <a:t> </a:t>
            </a:r>
            <a:r>
              <a:rPr lang="de-DE" sz="2800" dirty="0" err="1"/>
              <a:t>soit</a:t>
            </a:r>
            <a:r>
              <a:rPr lang="de-DE" sz="2800" dirty="0"/>
              <a:t> </a:t>
            </a:r>
            <a:r>
              <a:rPr lang="de-DE" sz="2800" dirty="0" err="1"/>
              <a:t>aligné</a:t>
            </a:r>
            <a:r>
              <a:rPr lang="de-DE" sz="2800" dirty="0"/>
              <a:t> </a:t>
            </a:r>
            <a:r>
              <a:rPr lang="de-DE" sz="2800" dirty="0" err="1"/>
              <a:t>avec</a:t>
            </a:r>
            <a:r>
              <a:rPr lang="de-DE" sz="2800" dirty="0"/>
              <a:t> la </a:t>
            </a:r>
            <a:r>
              <a:rPr lang="de-DE" sz="2800" dirty="0" err="1"/>
              <a:t>seringue</a:t>
            </a:r>
            <a:r>
              <a:rPr lang="de-DE" sz="2800" dirty="0"/>
              <a:t> et le </a:t>
            </a:r>
            <a:r>
              <a:rPr lang="de-DE" sz="2800" dirty="0" err="1"/>
              <a:t>couvercle</a:t>
            </a:r>
            <a:r>
              <a:rPr lang="de-DE" sz="2800" dirty="0"/>
              <a:t> du </a:t>
            </a:r>
            <a:r>
              <a:rPr lang="de-DE" sz="2800" dirty="0" err="1"/>
              <a:t>fermenteur</a:t>
            </a:r>
            <a:r>
              <a:rPr lang="de-DE" sz="2800" dirty="0"/>
              <a:t> (</a:t>
            </a:r>
            <a:r>
              <a:rPr lang="de-DE" sz="2800" dirty="0" err="1"/>
              <a:t>comme</a:t>
            </a:r>
            <a:r>
              <a:rPr lang="de-DE" sz="2800" dirty="0"/>
              <a:t> </a:t>
            </a:r>
            <a:r>
              <a:rPr lang="de-DE" sz="2800" dirty="0" err="1"/>
              <a:t>sur</a:t>
            </a:r>
            <a:r>
              <a:rPr lang="de-DE" sz="2800" dirty="0"/>
              <a:t> la </a:t>
            </a:r>
            <a:r>
              <a:rPr lang="de-DE" sz="2800" dirty="0" err="1"/>
              <a:t>photo</a:t>
            </a:r>
            <a:r>
              <a:rPr lang="de-DE" sz="2800" dirty="0"/>
              <a:t>).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e-DE" sz="4400" b="1" dirty="0" err="1">
                <a:solidFill>
                  <a:schemeClr val="tx2"/>
                </a:solidFill>
              </a:rPr>
              <a:t>Protocole</a:t>
            </a:r>
            <a:r>
              <a:rPr lang="de-DE" sz="4400" b="1" dirty="0">
                <a:solidFill>
                  <a:schemeClr val="tx2"/>
                </a:solidFill>
              </a:rPr>
              <a:t> </a:t>
            </a:r>
            <a:r>
              <a:rPr lang="de-DE" sz="4400" b="1" dirty="0" err="1">
                <a:solidFill>
                  <a:schemeClr val="tx2"/>
                </a:solidFill>
              </a:rPr>
              <a:t>Expériental</a:t>
            </a:r>
            <a:endParaRPr lang="de-DE" sz="4400" b="1" dirty="0">
              <a:solidFill>
                <a:schemeClr val="tx2"/>
              </a:solidFill>
            </a:endParaRPr>
          </a:p>
        </p:txBody>
      </p:sp>
      <p:pic>
        <p:nvPicPr>
          <p:cNvPr id="9220" name="Picture 5" descr="C:\Users\Biotech\Desktop\bio H2\IMG_0328.JPG"/>
          <p:cNvPicPr>
            <a:picLocks noChangeAspect="1" noChangeArrowheads="1"/>
          </p:cNvPicPr>
          <p:nvPr/>
        </p:nvPicPr>
        <p:blipFill>
          <a:blip r:embed="rId2" cstate="print"/>
          <a:srcRect r="14243"/>
          <a:stretch>
            <a:fillRect/>
          </a:stretch>
        </p:blipFill>
        <p:spPr bwMode="auto">
          <a:xfrm>
            <a:off x="5508625" y="1844675"/>
            <a:ext cx="299402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mit Pfeil 6"/>
          <p:cNvCxnSpPr/>
          <p:nvPr/>
        </p:nvCxnSpPr>
        <p:spPr>
          <a:xfrm flipV="1">
            <a:off x="6948488" y="3500438"/>
            <a:ext cx="0" cy="4333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7019925" y="4437063"/>
            <a:ext cx="0" cy="5048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7164388" y="4149725"/>
            <a:ext cx="431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3400" y="1905000"/>
            <a:ext cx="8181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32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 dirty="0">
              <a:solidFill>
                <a:schemeClr val="tx2"/>
              </a:solidFill>
            </a:endParaRPr>
          </a:p>
        </p:txBody>
      </p:sp>
      <p:sp>
        <p:nvSpPr>
          <p:cNvPr id="10244" name="Rechteck 4"/>
          <p:cNvSpPr>
            <a:spLocks noChangeArrowheads="1"/>
          </p:cNvSpPr>
          <p:nvPr/>
        </p:nvSpPr>
        <p:spPr bwMode="auto">
          <a:xfrm>
            <a:off x="395288" y="2133600"/>
            <a:ext cx="54728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de-DE" sz="3200" b="1" dirty="0"/>
              <a:t>La </a:t>
            </a:r>
            <a:r>
              <a:rPr lang="de-DE" sz="3200" b="1" dirty="0" err="1"/>
              <a:t>préparation</a:t>
            </a:r>
            <a:r>
              <a:rPr lang="de-DE" sz="3200" b="1" dirty="0"/>
              <a:t> des </a:t>
            </a:r>
            <a:r>
              <a:rPr lang="de-DE" sz="3200" b="1" dirty="0" err="1"/>
              <a:t>substrats</a:t>
            </a:r>
            <a:r>
              <a:rPr lang="de-DE" sz="3200" b="1" dirty="0"/>
              <a:t> </a:t>
            </a:r>
          </a:p>
          <a:p>
            <a:pPr marL="514350" indent="-514350"/>
            <a:endParaRPr lang="de-DE" sz="3200" dirty="0"/>
          </a:p>
          <a:p>
            <a:pPr marL="514350" indent="-514350"/>
            <a:r>
              <a:rPr lang="de-DE" sz="3200" dirty="0"/>
              <a:t>2.1 </a:t>
            </a:r>
            <a:r>
              <a:rPr lang="de-DE" sz="3200" dirty="0" err="1"/>
              <a:t>Peser</a:t>
            </a:r>
            <a:r>
              <a:rPr lang="de-DE" sz="3200" dirty="0"/>
              <a:t> 20 g du </a:t>
            </a:r>
            <a:r>
              <a:rPr lang="de-DE" sz="3200" dirty="0" err="1"/>
              <a:t>substrat</a:t>
            </a:r>
            <a:r>
              <a:rPr lang="de-DE" sz="3200" dirty="0"/>
              <a:t> I. (</a:t>
            </a:r>
            <a:r>
              <a:rPr lang="de-DE" sz="3200" dirty="0" err="1"/>
              <a:t>morceaux</a:t>
            </a:r>
            <a:r>
              <a:rPr lang="de-DE" sz="3200" dirty="0"/>
              <a:t> de </a:t>
            </a:r>
            <a:r>
              <a:rPr lang="de-DE" sz="3200" dirty="0" err="1"/>
              <a:t>sucre</a:t>
            </a:r>
            <a:r>
              <a:rPr lang="de-DE" sz="3200" dirty="0"/>
              <a:t> de </a:t>
            </a:r>
            <a:r>
              <a:rPr lang="de-DE" sz="3200" dirty="0" err="1"/>
              <a:t>betteraves</a:t>
            </a:r>
            <a:r>
              <a:rPr lang="de-DE" sz="3200" dirty="0"/>
              <a:t>)</a:t>
            </a:r>
          </a:p>
        </p:txBody>
      </p:sp>
      <p:pic>
        <p:nvPicPr>
          <p:cNvPr id="10245" name="Grafik 5" descr="IMG_02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450" y="2565400"/>
            <a:ext cx="29162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feld 6"/>
          <p:cNvSpPr txBox="1">
            <a:spLocks noChangeArrowheads="1"/>
          </p:cNvSpPr>
          <p:nvPr/>
        </p:nvSpPr>
        <p:spPr bwMode="auto">
          <a:xfrm>
            <a:off x="6011863" y="5445125"/>
            <a:ext cx="9366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20g</a:t>
            </a:r>
          </a:p>
        </p:txBody>
      </p:sp>
      <p:sp>
        <p:nvSpPr>
          <p:cNvPr id="10247" name="Textfeld 7"/>
          <p:cNvSpPr txBox="1">
            <a:spLocks noChangeArrowheads="1"/>
          </p:cNvSpPr>
          <p:nvPr/>
        </p:nvSpPr>
        <p:spPr bwMode="auto">
          <a:xfrm rot="10800000" flipV="1">
            <a:off x="7524750" y="4674980"/>
            <a:ext cx="115093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Substrat I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1FBF6E2-06E3-4F35-BECD-CDF1E6D23EDF}"/>
              </a:ext>
            </a:extLst>
          </p:cNvPr>
          <p:cNvSpPr txBox="1"/>
          <p:nvPr/>
        </p:nvSpPr>
        <p:spPr>
          <a:xfrm>
            <a:off x="831850" y="430750"/>
            <a:ext cx="7196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/>
              <a:t>Protocole</a:t>
            </a:r>
            <a:r>
              <a:rPr lang="de-DE" sz="4400" b="1" dirty="0"/>
              <a:t> </a:t>
            </a:r>
            <a:r>
              <a:rPr lang="de-DE" sz="4400" b="1" dirty="0" err="1"/>
              <a:t>Expérimental</a:t>
            </a:r>
            <a:endParaRPr lang="de-DE"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387</Words>
  <Application>Microsoft Office PowerPoint</Application>
  <PresentationFormat>Affichage à l'écran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Standarddesign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Chromatographie en Phase Gazeuse</vt:lpstr>
      <vt:lpstr>Détermination de la qualité du gaz</vt:lpstr>
    </vt:vector>
  </TitlesOfParts>
  <Company>Keks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Keks</dc:creator>
  <cp:lastModifiedBy>Patrick JOBARD</cp:lastModifiedBy>
  <cp:revision>273</cp:revision>
  <dcterms:created xsi:type="dcterms:W3CDTF">2018-01-30T15:52:05Z</dcterms:created>
  <dcterms:modified xsi:type="dcterms:W3CDTF">2018-04-18T13:47:02Z</dcterms:modified>
</cp:coreProperties>
</file>