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  <p:sldId id="294" r:id="rId6"/>
    <p:sldId id="295" r:id="rId7"/>
    <p:sldId id="299" r:id="rId8"/>
    <p:sldId id="298" r:id="rId9"/>
    <p:sldId id="292" r:id="rId10"/>
    <p:sldId id="300" r:id="rId11"/>
    <p:sldId id="301" r:id="rId12"/>
    <p:sldId id="302" r:id="rId13"/>
    <p:sldId id="305" r:id="rId14"/>
    <p:sldId id="296" r:id="rId15"/>
    <p:sldId id="263" r:id="rId16"/>
    <p:sldId id="286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CD3F70-FEC2-47CF-97D5-5081D26C24BF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5163D1F-B3CD-487F-8904-227C00684D1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28.jpg"/><Relationship Id="rId12" Type="http://schemas.openxmlformats.org/officeDocument/2006/relationships/image" Target="../media/image39.png"/><Relationship Id="rId17" Type="http://schemas.openxmlformats.org/officeDocument/2006/relationships/image" Target="../media/image32.png"/><Relationship Id="rId2" Type="http://schemas.openxmlformats.org/officeDocument/2006/relationships/image" Target="../media/image29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10.png"/><Relationship Id="rId10" Type="http://schemas.openxmlformats.org/officeDocument/2006/relationships/image" Target="../media/image37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5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28.jpg"/><Relationship Id="rId12" Type="http://schemas.openxmlformats.org/officeDocument/2006/relationships/image" Target="../media/image39.png"/><Relationship Id="rId17" Type="http://schemas.openxmlformats.org/officeDocument/2006/relationships/image" Target="../media/image32.png"/><Relationship Id="rId2" Type="http://schemas.openxmlformats.org/officeDocument/2006/relationships/image" Target="../media/image29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10.png"/><Relationship Id="rId10" Type="http://schemas.openxmlformats.org/officeDocument/2006/relationships/image" Target="../media/image37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AC50-7669-4F28-9803-9C7EF7A00150}"/>
              </a:ext>
            </a:extLst>
          </p:cNvPr>
          <p:cNvSpPr txBox="1">
            <a:spLocks/>
          </p:cNvSpPr>
          <p:nvPr/>
        </p:nvSpPr>
        <p:spPr>
          <a:xfrm>
            <a:off x="861270" y="1867855"/>
            <a:ext cx="1046946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A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Bio-Hydrogen </a:t>
            </a:r>
            <a:r>
              <a:rPr lang="de-AT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A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Butanoic</a:t>
            </a:r>
            <a:r>
              <a:rPr lang="de-A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Fermentation</a:t>
            </a:r>
            <a:endParaRPr lang="de-AT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BB0C8E-9FA5-4945-821A-D0D20F57A397}"/>
              </a:ext>
            </a:extLst>
          </p:cNvPr>
          <p:cNvSpPr txBox="1"/>
          <p:nvPr/>
        </p:nvSpPr>
        <p:spPr>
          <a:xfrm>
            <a:off x="1377898" y="4515213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Adrian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Wawruschka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Bildergebnis fÃ¼r Ã¶sterreichflagge">
            <a:extLst>
              <a:ext uri="{FF2B5EF4-FFF2-40B4-BE49-F238E27FC236}">
                <a16:creationId xmlns:a16="http://schemas.microsoft.com/office/drawing/2014/main" id="{21CC387E-C6AE-46DB-A7A8-9B8CE1C3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2" y="4609105"/>
            <a:ext cx="391377" cy="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990843-53A2-40EB-82AA-2C20A890B4AD}"/>
              </a:ext>
            </a:extLst>
          </p:cNvPr>
          <p:cNvSpPr txBox="1"/>
          <p:nvPr/>
        </p:nvSpPr>
        <p:spPr>
          <a:xfrm>
            <a:off x="1377900" y="4970397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Grombirikova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3799B3C-B184-45FE-9414-5A3FC3551092}"/>
              </a:ext>
            </a:extLst>
          </p:cNvPr>
          <p:cNvGrpSpPr/>
          <p:nvPr/>
        </p:nvGrpSpPr>
        <p:grpSpPr>
          <a:xfrm>
            <a:off x="7552908" y="655055"/>
            <a:ext cx="4250990" cy="1212800"/>
            <a:chOff x="898107" y="763071"/>
            <a:chExt cx="4250990" cy="1212800"/>
          </a:xfrm>
        </p:grpSpPr>
        <p:pic>
          <p:nvPicPr>
            <p:cNvPr id="8" name="Picture 2" descr="Bildergebnis für eu flagge">
              <a:extLst>
                <a:ext uri="{FF2B5EF4-FFF2-40B4-BE49-F238E27FC236}">
                  <a16:creationId xmlns:a16="http://schemas.microsoft.com/office/drawing/2014/main" id="{F464A0B6-7D51-4483-AE3E-4EE614A8D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146" y="763071"/>
              <a:ext cx="1172326" cy="78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el 1">
              <a:extLst>
                <a:ext uri="{FF2B5EF4-FFF2-40B4-BE49-F238E27FC236}">
                  <a16:creationId xmlns:a16="http://schemas.microsoft.com/office/drawing/2014/main" id="{81C94575-C570-4F44-8508-D38A8EFA5569}"/>
                </a:ext>
              </a:extLst>
            </p:cNvPr>
            <p:cNvSpPr txBox="1">
              <a:spLocks/>
            </p:cNvSpPr>
            <p:nvPr/>
          </p:nvSpPr>
          <p:spPr>
            <a:xfrm>
              <a:off x="2180472" y="855147"/>
              <a:ext cx="2968625" cy="7768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sz="7200" dirty="0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Erasmus+</a:t>
              </a:r>
            </a:p>
          </p:txBody>
        </p:sp>
        <p:sp>
          <p:nvSpPr>
            <p:cNvPr id="10" name="Textfeld 5">
              <a:extLst>
                <a:ext uri="{FF2B5EF4-FFF2-40B4-BE49-F238E27FC236}">
                  <a16:creationId xmlns:a16="http://schemas.microsoft.com/office/drawing/2014/main" id="{2F0FC1CF-426B-4D9A-A12C-C290F4204D87}"/>
                </a:ext>
              </a:extLst>
            </p:cNvPr>
            <p:cNvSpPr txBox="1"/>
            <p:nvPr/>
          </p:nvSpPr>
          <p:spPr>
            <a:xfrm>
              <a:off x="898107" y="1544984"/>
              <a:ext cx="39589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AT" sz="2100" dirty="0" err="1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Sustainability</a:t>
              </a:r>
              <a:r>
                <a:rPr lang="de-AT" sz="2200" dirty="0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AT" sz="2200" dirty="0" err="1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by</a:t>
              </a:r>
              <a:r>
                <a:rPr lang="de-AT" sz="2200" dirty="0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Biotechnology</a:t>
              </a:r>
            </a:p>
          </p:txBody>
        </p:sp>
      </p:grpSp>
      <p:pic>
        <p:nvPicPr>
          <p:cNvPr id="1026" name="Picture 2" descr="Bildergebnis fÃ¼r tschechien flagge">
            <a:extLst>
              <a:ext uri="{FF2B5EF4-FFF2-40B4-BE49-F238E27FC236}">
                <a16:creationId xmlns:a16="http://schemas.microsoft.com/office/drawing/2014/main" id="{285D26F1-E931-4F0C-ABD4-05C718EA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2" y="5064206"/>
            <a:ext cx="391377" cy="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7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CA86C-BA70-4B3E-B100-E57E06A0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Butanoic Acid Fermentation</a:t>
            </a:r>
            <a:endParaRPr lang="de-AT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F523BE-99DF-4706-8D6B-BE36A3C1AAC2}"/>
              </a:ext>
            </a:extLst>
          </p:cNvPr>
          <p:cNvCxnSpPr>
            <a:cxnSpLocks/>
          </p:cNvCxnSpPr>
          <p:nvPr/>
        </p:nvCxnSpPr>
        <p:spPr>
          <a:xfrm>
            <a:off x="2423592" y="2908413"/>
            <a:ext cx="0" cy="736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D96EB033-7755-4824-BF2B-E82353939D6B}"/>
              </a:ext>
            </a:extLst>
          </p:cNvPr>
          <p:cNvSpPr/>
          <p:nvPr/>
        </p:nvSpPr>
        <p:spPr>
          <a:xfrm>
            <a:off x="2473360" y="3017271"/>
            <a:ext cx="268377" cy="51889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BEAABE-30E8-4565-90B9-8EE9DF499FD7}"/>
              </a:ext>
            </a:extLst>
          </p:cNvPr>
          <p:cNvSpPr txBox="1"/>
          <p:nvPr/>
        </p:nvSpPr>
        <p:spPr>
          <a:xfrm>
            <a:off x="2741736" y="2847893"/>
            <a:ext cx="143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CoA-SH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26C345-035E-4796-B83D-DA03E1295FA9}"/>
                  </a:ext>
                </a:extLst>
              </p:cNvPr>
              <p:cNvSpPr txBox="1"/>
              <p:nvPr/>
            </p:nvSpPr>
            <p:spPr>
              <a:xfrm>
                <a:off x="2813602" y="3287306"/>
                <a:ext cx="621017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26C345-035E-4796-B83D-DA03E1295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02" y="3287306"/>
                <a:ext cx="621017" cy="369332"/>
              </a:xfrm>
              <a:prstGeom prst="rect">
                <a:avLst/>
              </a:prstGeom>
              <a:blipFill>
                <a:blip r:embed="rId2"/>
                <a:stretch>
                  <a:fillRect l="-8911" t="-8197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48F69-4C7E-490E-8394-EFBFAA197581}"/>
              </a:ext>
            </a:extLst>
          </p:cNvPr>
          <p:cNvCxnSpPr/>
          <p:nvPr/>
        </p:nvCxnSpPr>
        <p:spPr>
          <a:xfrm flipH="1">
            <a:off x="2011201" y="3140968"/>
            <a:ext cx="340385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E4DFAC-7854-4089-B41D-A1899771EE52}"/>
                  </a:ext>
                </a:extLst>
              </p:cNvPr>
              <p:cNvSpPr txBox="1"/>
              <p:nvPr/>
            </p:nvSpPr>
            <p:spPr>
              <a:xfrm>
                <a:off x="1524002" y="3358498"/>
                <a:ext cx="899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E4DFAC-7854-4089-B41D-A1899771E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3358498"/>
                <a:ext cx="899591" cy="369332"/>
              </a:xfrm>
              <a:prstGeom prst="rect">
                <a:avLst/>
              </a:prstGeom>
              <a:blipFill>
                <a:blip r:embed="rId3"/>
                <a:stretch>
                  <a:fillRect l="-5405" t="-9836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0F1BD1-BFD1-4194-92B1-B93C4294C681}"/>
              </a:ext>
            </a:extLst>
          </p:cNvPr>
          <p:cNvCxnSpPr/>
          <p:nvPr/>
        </p:nvCxnSpPr>
        <p:spPr>
          <a:xfrm>
            <a:off x="2473357" y="4725144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9DC825-3CDD-4175-9B76-7C0340F725C3}"/>
              </a:ext>
            </a:extLst>
          </p:cNvPr>
          <p:cNvSpPr txBox="1"/>
          <p:nvPr/>
        </p:nvSpPr>
        <p:spPr>
          <a:xfrm>
            <a:off x="2011201" y="4372500"/>
            <a:ext cx="1708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Acetyl-CoA</a:t>
            </a:r>
            <a:endParaRPr lang="de-AT" sz="1100" dirty="0"/>
          </a:p>
        </p:txBody>
      </p:sp>
      <p:pic>
        <p:nvPicPr>
          <p:cNvPr id="3076" name="Picture 4" descr="Image result for acetoacetyl coa">
            <a:extLst>
              <a:ext uri="{FF2B5EF4-FFF2-40B4-BE49-F238E27FC236}">
                <a16:creationId xmlns:a16="http://schemas.microsoft.com/office/drawing/2014/main" id="{B4498A6D-1F7E-4477-89F6-14738F84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5" y="5461547"/>
            <a:ext cx="1411503" cy="4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A6C77F-D966-4FF7-A0AD-91EDE08E1928}"/>
              </a:ext>
            </a:extLst>
          </p:cNvPr>
          <p:cNvSpPr txBox="1"/>
          <p:nvPr/>
        </p:nvSpPr>
        <p:spPr>
          <a:xfrm>
            <a:off x="1861903" y="6022094"/>
            <a:ext cx="141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Acetoacetyl</a:t>
            </a:r>
            <a:r>
              <a:rPr lang="en-GB" sz="1200" dirty="0"/>
              <a:t>-CoA</a:t>
            </a:r>
            <a:endParaRPr lang="de-AT" sz="1200" dirty="0"/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CC939ACE-6070-47BC-AB83-CD0B7602EC23}"/>
              </a:ext>
            </a:extLst>
          </p:cNvPr>
          <p:cNvSpPr/>
          <p:nvPr/>
        </p:nvSpPr>
        <p:spPr>
          <a:xfrm>
            <a:off x="2607548" y="4757062"/>
            <a:ext cx="268377" cy="51889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E80F7A-F794-4605-B932-D6ACD348A794}"/>
              </a:ext>
            </a:extLst>
          </p:cNvPr>
          <p:cNvSpPr txBox="1"/>
          <p:nvPr/>
        </p:nvSpPr>
        <p:spPr>
          <a:xfrm>
            <a:off x="2875924" y="4652721"/>
            <a:ext cx="1000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Acetyl-CoA</a:t>
            </a:r>
            <a:endParaRPr lang="de-AT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940E74-24FA-4652-98FD-A5B32BE1D7AF}"/>
              </a:ext>
            </a:extLst>
          </p:cNvPr>
          <p:cNvSpPr txBox="1"/>
          <p:nvPr/>
        </p:nvSpPr>
        <p:spPr>
          <a:xfrm>
            <a:off x="2875923" y="5078664"/>
            <a:ext cx="78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CoA-SH</a:t>
            </a:r>
            <a:endParaRPr lang="de-AT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93D9A9-A447-48F9-BF4C-2A9B2D6C97FA}"/>
              </a:ext>
            </a:extLst>
          </p:cNvPr>
          <p:cNvSpPr txBox="1"/>
          <p:nvPr/>
        </p:nvSpPr>
        <p:spPr>
          <a:xfrm>
            <a:off x="1775522" y="1916832"/>
            <a:ext cx="3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de-AT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759E4-4A0F-43FF-89DE-ADF26D818873}"/>
              </a:ext>
            </a:extLst>
          </p:cNvPr>
          <p:cNvSpPr txBox="1"/>
          <p:nvPr/>
        </p:nvSpPr>
        <p:spPr>
          <a:xfrm>
            <a:off x="1643308" y="4094441"/>
            <a:ext cx="30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de-AT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3F492E3-439A-4522-897C-C1255D3EC3CC}"/>
              </a:ext>
            </a:extLst>
          </p:cNvPr>
          <p:cNvCxnSpPr>
            <a:cxnSpLocks/>
          </p:cNvCxnSpPr>
          <p:nvPr/>
        </p:nvCxnSpPr>
        <p:spPr>
          <a:xfrm>
            <a:off x="3362752" y="5865083"/>
            <a:ext cx="1211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51F7141E-0DE3-43D8-A832-2ECF8E27A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3"/>
          <a:stretch/>
        </p:blipFill>
        <p:spPr>
          <a:xfrm>
            <a:off x="4581573" y="5304952"/>
            <a:ext cx="1424003" cy="743755"/>
          </a:xfrm>
          <a:prstGeom prst="rect">
            <a:avLst/>
          </a:prstGeom>
        </p:spPr>
      </p:pic>
      <p:sp>
        <p:nvSpPr>
          <p:cNvPr id="50" name="Arrow: Curved Right 49">
            <a:extLst>
              <a:ext uri="{FF2B5EF4-FFF2-40B4-BE49-F238E27FC236}">
                <a16:creationId xmlns:a16="http://schemas.microsoft.com/office/drawing/2014/main" id="{2701289F-6023-4566-B438-F66FC673CF03}"/>
              </a:ext>
            </a:extLst>
          </p:cNvPr>
          <p:cNvSpPr/>
          <p:nvPr/>
        </p:nvSpPr>
        <p:spPr>
          <a:xfrm rot="16200000">
            <a:off x="3978226" y="5337818"/>
            <a:ext cx="276999" cy="64618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6D65C8-4604-4943-8CE2-DED91B43EFF5}"/>
                  </a:ext>
                </a:extLst>
              </p:cNvPr>
              <p:cNvSpPr txBox="1"/>
              <p:nvPr/>
            </p:nvSpPr>
            <p:spPr>
              <a:xfrm>
                <a:off x="3362753" y="5234718"/>
                <a:ext cx="17877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NADH+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de-AT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6D65C8-4604-4943-8CE2-DED91B43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53" y="5234718"/>
                <a:ext cx="1787764" cy="276999"/>
              </a:xfrm>
              <a:prstGeom prst="rect">
                <a:avLst/>
              </a:prstGeom>
              <a:blipFill>
                <a:blip r:embed="rId6"/>
                <a:stretch>
                  <a:fillRect l="-341" t="-4444" b="-1555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F83507A-ED16-45D1-ADAC-B9F7F9996BEF}"/>
              </a:ext>
            </a:extLst>
          </p:cNvPr>
          <p:cNvSpPr txBox="1"/>
          <p:nvPr/>
        </p:nvSpPr>
        <p:spPr>
          <a:xfrm>
            <a:off x="4174028" y="5240960"/>
            <a:ext cx="69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NAD+</a:t>
            </a:r>
            <a:endParaRPr lang="de-AT" sz="12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8603090-B3F8-4678-8A7C-5D6A6899BCCA}"/>
              </a:ext>
            </a:extLst>
          </p:cNvPr>
          <p:cNvCxnSpPr/>
          <p:nvPr/>
        </p:nvCxnSpPr>
        <p:spPr>
          <a:xfrm>
            <a:off x="6240016" y="5865083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B96B48F-A1AA-48FE-B4CE-08DDFCE55008}"/>
              </a:ext>
            </a:extLst>
          </p:cNvPr>
          <p:cNvCxnSpPr/>
          <p:nvPr/>
        </p:nvCxnSpPr>
        <p:spPr>
          <a:xfrm>
            <a:off x="6392416" y="6017483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1631ABB3-8CEA-447C-A3DF-3A975A510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0" y="5550112"/>
            <a:ext cx="1234616" cy="498595"/>
          </a:xfrm>
          <a:prstGeom prst="rect">
            <a:avLst/>
          </a:prstGeom>
        </p:spPr>
      </p:pic>
      <p:sp>
        <p:nvSpPr>
          <p:cNvPr id="64" name="Arrow: Curved Right 63">
            <a:extLst>
              <a:ext uri="{FF2B5EF4-FFF2-40B4-BE49-F238E27FC236}">
                <a16:creationId xmlns:a16="http://schemas.microsoft.com/office/drawing/2014/main" id="{D288AB53-E5A6-4CDC-B882-5D75A63E4509}"/>
              </a:ext>
            </a:extLst>
          </p:cNvPr>
          <p:cNvSpPr/>
          <p:nvPr/>
        </p:nvSpPr>
        <p:spPr>
          <a:xfrm rot="16200000">
            <a:off x="6501694" y="5365521"/>
            <a:ext cx="276999" cy="64618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25C5E2F-750E-42A4-8B8E-2F886E769305}"/>
                  </a:ext>
                </a:extLst>
              </p:cNvPr>
              <p:cNvSpPr txBox="1"/>
              <p:nvPr/>
            </p:nvSpPr>
            <p:spPr>
              <a:xfrm>
                <a:off x="5816475" y="5278183"/>
                <a:ext cx="17877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NADH+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de-AT" sz="1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25C5E2F-750E-42A4-8B8E-2F886E769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75" y="5278183"/>
                <a:ext cx="1787764" cy="276999"/>
              </a:xfrm>
              <a:prstGeom prst="rect">
                <a:avLst/>
              </a:prstGeom>
              <a:blipFill>
                <a:blip r:embed="rId8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DFD48AC-6AEF-4C85-9B8B-E2F2A2CC787B}"/>
              </a:ext>
            </a:extLst>
          </p:cNvPr>
          <p:cNvSpPr txBox="1"/>
          <p:nvPr/>
        </p:nvSpPr>
        <p:spPr>
          <a:xfrm>
            <a:off x="6708070" y="5273113"/>
            <a:ext cx="69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NAD+</a:t>
            </a:r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2022B2-D29F-4C35-A09D-FC01EA80B068}"/>
              </a:ext>
            </a:extLst>
          </p:cNvPr>
          <p:cNvSpPr txBox="1"/>
          <p:nvPr/>
        </p:nvSpPr>
        <p:spPr>
          <a:xfrm>
            <a:off x="7405905" y="6068476"/>
            <a:ext cx="123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Butyryl-CoA</a:t>
            </a:r>
            <a:endParaRPr lang="de-AT" sz="12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45AA23-588B-49D0-893F-86F04BC3B1FA}"/>
              </a:ext>
            </a:extLst>
          </p:cNvPr>
          <p:cNvCxnSpPr>
            <a:cxnSpLocks/>
          </p:cNvCxnSpPr>
          <p:nvPr/>
        </p:nvCxnSpPr>
        <p:spPr>
          <a:xfrm>
            <a:off x="8640523" y="5918249"/>
            <a:ext cx="623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338D995-4AA8-4F1F-979F-54402B50DDBF}"/>
              </a:ext>
            </a:extLst>
          </p:cNvPr>
          <p:cNvCxnSpPr>
            <a:cxnSpLocks/>
          </p:cNvCxnSpPr>
          <p:nvPr/>
        </p:nvCxnSpPr>
        <p:spPr>
          <a:xfrm>
            <a:off x="8760298" y="6048705"/>
            <a:ext cx="623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Image result for Butyrate">
            <a:extLst>
              <a:ext uri="{FF2B5EF4-FFF2-40B4-BE49-F238E27FC236}">
                <a16:creationId xmlns:a16="http://schemas.microsoft.com/office/drawing/2014/main" id="{E6C26D30-8D31-444B-B0B6-B9DE755A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52" y="5522410"/>
            <a:ext cx="1036283" cy="5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E31E264-992F-409D-94AA-4BAB8A7FB36E}"/>
              </a:ext>
            </a:extLst>
          </p:cNvPr>
          <p:cNvSpPr txBox="1"/>
          <p:nvPr/>
        </p:nvSpPr>
        <p:spPr>
          <a:xfrm>
            <a:off x="9608212" y="6099932"/>
            <a:ext cx="84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Butyrate</a:t>
            </a:r>
            <a:endParaRPr lang="de-AT" sz="1200" dirty="0"/>
          </a:p>
        </p:txBody>
      </p:sp>
      <p:sp>
        <p:nvSpPr>
          <p:cNvPr id="74" name="Arrow: Curved Right 73">
            <a:extLst>
              <a:ext uri="{FF2B5EF4-FFF2-40B4-BE49-F238E27FC236}">
                <a16:creationId xmlns:a16="http://schemas.microsoft.com/office/drawing/2014/main" id="{0491ADF5-6814-4FE5-B98D-857A29328960}"/>
              </a:ext>
            </a:extLst>
          </p:cNvPr>
          <p:cNvSpPr/>
          <p:nvPr/>
        </p:nvSpPr>
        <p:spPr>
          <a:xfrm rot="16200000">
            <a:off x="8813938" y="5337818"/>
            <a:ext cx="276999" cy="64618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84EB7A-DC59-4F98-ADFA-0C8D6D4FACAD}"/>
              </a:ext>
            </a:extLst>
          </p:cNvPr>
          <p:cNvSpPr txBox="1"/>
          <p:nvPr/>
        </p:nvSpPr>
        <p:spPr>
          <a:xfrm>
            <a:off x="8280426" y="5170300"/>
            <a:ext cx="69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ADP+P</a:t>
            </a:r>
            <a:endParaRPr lang="de-AT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57A741-EAD9-426B-95DE-E150DD6E449A}"/>
              </a:ext>
            </a:extLst>
          </p:cNvPr>
          <p:cNvSpPr txBox="1"/>
          <p:nvPr/>
        </p:nvSpPr>
        <p:spPr>
          <a:xfrm>
            <a:off x="8978262" y="5156449"/>
            <a:ext cx="54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ATP</a:t>
            </a:r>
            <a:endParaRPr lang="de-AT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6293F96-8651-4532-850B-F86C38D5E36B}"/>
                  </a:ext>
                </a:extLst>
              </p:cNvPr>
              <p:cNvSpPr txBox="1"/>
              <p:nvPr/>
            </p:nvSpPr>
            <p:spPr>
              <a:xfrm>
                <a:off x="6682026" y="1994697"/>
                <a:ext cx="410136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GB" dirty="0"/>
                  <a:t>During the first step of fermentation a total of </a:t>
                </a:r>
                <a:r>
                  <a:rPr lang="en-GB" b="1" dirty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AT" dirty="0"/>
                  <a:t>and </a:t>
                </a:r>
                <a:r>
                  <a:rPr lang="de-AT" b="1" dirty="0"/>
                  <a:t>4 electrons </a:t>
                </a:r>
                <a:r>
                  <a:rPr lang="de-AT" dirty="0"/>
                  <a:t>are realeased.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GB" b="1" dirty="0"/>
                  <a:t>F</a:t>
                </a:r>
                <a:r>
                  <a:rPr lang="de-AT" b="1" dirty="0"/>
                  <a:t>erredoxin </a:t>
                </a:r>
                <a:r>
                  <a:rPr lang="de-AT" dirty="0"/>
                  <a:t>accepts the electrons and passes them on to Hydrogen, while being catalyzed by </a:t>
                </a:r>
                <a:r>
                  <a:rPr lang="de-AT" b="1" dirty="0"/>
                  <a:t>Hydrogenase</a:t>
                </a:r>
                <a:r>
                  <a:rPr lang="de-AT" dirty="0"/>
                  <a:t> 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GB" dirty="0">
                    <a:solidFill>
                      <a:srgbClr val="FF0000"/>
                    </a:solidFill>
                  </a:rPr>
                  <a:t>M</a:t>
                </a:r>
                <a:r>
                  <a:rPr lang="de-AT" dirty="0">
                    <a:solidFill>
                      <a:srgbClr val="FF0000"/>
                    </a:solidFill>
                  </a:rPr>
                  <a:t>olecular Hydrogen </a:t>
                </a:r>
                <a:r>
                  <a:rPr lang="de-AT" dirty="0"/>
                  <a:t>is formed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endParaRPr lang="de-AT" dirty="0"/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endParaRPr lang="de-AT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6293F96-8651-4532-850B-F86C38D5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26" y="1994697"/>
                <a:ext cx="4101361" cy="2862322"/>
              </a:xfrm>
              <a:prstGeom prst="rect">
                <a:avLst/>
              </a:prstGeom>
              <a:blipFill>
                <a:blip r:embed="rId10"/>
                <a:stretch>
                  <a:fillRect l="-892" t="-1064" r="-13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row: Curved Right 80">
            <a:extLst>
              <a:ext uri="{FF2B5EF4-FFF2-40B4-BE49-F238E27FC236}">
                <a16:creationId xmlns:a16="http://schemas.microsoft.com/office/drawing/2014/main" id="{115FAFA8-FE83-4411-8B90-3E2B8210ACD1}"/>
              </a:ext>
            </a:extLst>
          </p:cNvPr>
          <p:cNvSpPr/>
          <p:nvPr/>
        </p:nvSpPr>
        <p:spPr>
          <a:xfrm rot="10800000" flipH="1">
            <a:off x="4323702" y="3075270"/>
            <a:ext cx="350069" cy="53794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2" name="Arrow: Curved Right 81">
            <a:extLst>
              <a:ext uri="{FF2B5EF4-FFF2-40B4-BE49-F238E27FC236}">
                <a16:creationId xmlns:a16="http://schemas.microsoft.com/office/drawing/2014/main" id="{B5C5ECF2-E102-4F5F-BFD8-61DF9EFC2328}"/>
              </a:ext>
            </a:extLst>
          </p:cNvPr>
          <p:cNvSpPr/>
          <p:nvPr/>
        </p:nvSpPr>
        <p:spPr>
          <a:xfrm flipH="1">
            <a:off x="4916113" y="3092333"/>
            <a:ext cx="307371" cy="53794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5080AE-1C23-486F-B4DF-071FD9F23A4B}"/>
                  </a:ext>
                </a:extLst>
              </p:cNvPr>
              <p:cNvSpPr txBox="1"/>
              <p:nvPr/>
            </p:nvSpPr>
            <p:spPr>
              <a:xfrm>
                <a:off x="4520936" y="2721901"/>
                <a:ext cx="149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𝐹𝑑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</m:oMath>
                  </m:oMathPara>
                </a14:m>
                <a:endParaRPr lang="de-A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5080AE-1C23-486F-B4DF-071FD9F23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936" y="2721901"/>
                <a:ext cx="149701" cy="369332"/>
              </a:xfrm>
              <a:prstGeom prst="rect">
                <a:avLst/>
              </a:prstGeom>
              <a:blipFill>
                <a:blip r:embed="rId11"/>
                <a:stretch>
                  <a:fillRect l="-8333" r="-375000" b="-1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E13FEA-1F5C-406A-ABFE-9AF77A49885C}"/>
                  </a:ext>
                </a:extLst>
              </p:cNvPr>
              <p:cNvSpPr txBox="1"/>
              <p:nvPr/>
            </p:nvSpPr>
            <p:spPr>
              <a:xfrm>
                <a:off x="4505846" y="3584601"/>
                <a:ext cx="436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𝐹𝑑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</m:oMath>
                  </m:oMathPara>
                </a14:m>
                <a:endParaRPr lang="de-A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E13FEA-1F5C-406A-ABFE-9AF77A49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46" y="3584601"/>
                <a:ext cx="436031" cy="369332"/>
              </a:xfrm>
              <a:prstGeom prst="rect">
                <a:avLst/>
              </a:prstGeom>
              <a:blipFill>
                <a:blip r:embed="rId12"/>
                <a:stretch>
                  <a:fillRect r="-402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A5FAFB-B1E5-4672-B159-11CD8B392691}"/>
                  </a:ext>
                </a:extLst>
              </p:cNvPr>
              <p:cNvSpPr txBox="1"/>
              <p:nvPr/>
            </p:nvSpPr>
            <p:spPr>
              <a:xfrm>
                <a:off x="5616617" y="2924273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A5FAFB-B1E5-4672-B159-11CD8B392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17" y="2924273"/>
                <a:ext cx="61206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30EAAE-5DDA-44D0-B9BE-D6920D5FB26E}"/>
                  </a:ext>
                </a:extLst>
              </p:cNvPr>
              <p:cNvSpPr txBox="1"/>
              <p:nvPr/>
            </p:nvSpPr>
            <p:spPr>
              <a:xfrm>
                <a:off x="5631642" y="3339006"/>
                <a:ext cx="62101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A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30EAAE-5DDA-44D0-B9BE-D6920D5F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42" y="3339006"/>
                <a:ext cx="621017" cy="369332"/>
              </a:xfrm>
              <a:prstGeom prst="rect">
                <a:avLst/>
              </a:prstGeom>
              <a:blipFill>
                <a:blip r:embed="rId14"/>
                <a:stretch>
                  <a:fillRect l="-8824"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505766FD-BC93-4395-9CFE-B4256A2549D2}"/>
              </a:ext>
            </a:extLst>
          </p:cNvPr>
          <p:cNvSpPr txBox="1"/>
          <p:nvPr/>
        </p:nvSpPr>
        <p:spPr>
          <a:xfrm>
            <a:off x="3877252" y="2362269"/>
            <a:ext cx="114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Ferredoxine</a:t>
            </a:r>
            <a:endParaRPr lang="de-AT" sz="1200" dirty="0"/>
          </a:p>
        </p:txBody>
      </p:sp>
      <p:sp>
        <p:nvSpPr>
          <p:cNvPr id="52" name="Arrow: Curved Right 51">
            <a:extLst>
              <a:ext uri="{FF2B5EF4-FFF2-40B4-BE49-F238E27FC236}">
                <a16:creationId xmlns:a16="http://schemas.microsoft.com/office/drawing/2014/main" id="{7941DB98-0F0F-42BC-99D4-4D082A271458}"/>
              </a:ext>
            </a:extLst>
          </p:cNvPr>
          <p:cNvSpPr/>
          <p:nvPr/>
        </p:nvSpPr>
        <p:spPr>
          <a:xfrm>
            <a:off x="5371244" y="3090243"/>
            <a:ext cx="268377" cy="51889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6E09F01-B36B-489D-BD6A-C6457EE4114E}"/>
              </a:ext>
            </a:extLst>
          </p:cNvPr>
          <p:cNvSpPr txBox="1"/>
          <p:nvPr/>
        </p:nvSpPr>
        <p:spPr>
          <a:xfrm>
            <a:off x="2115905" y="250756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Pyruvate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8F2248-ABC6-43FB-8637-81663F88CC7C}"/>
              </a:ext>
            </a:extLst>
          </p:cNvPr>
          <p:cNvSpPr txBox="1"/>
          <p:nvPr/>
        </p:nvSpPr>
        <p:spPr>
          <a:xfrm>
            <a:off x="4422928" y="6045334"/>
            <a:ext cx="1707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3-Hydroxybutyryl-CoA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82AA79-5B2A-40D9-A383-A1DDBB628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45412" y="1462574"/>
            <a:ext cx="814864" cy="11157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DED1B66-974A-45EC-BDBE-75FA3903CF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33559" y="3762438"/>
            <a:ext cx="1268188" cy="742567"/>
          </a:xfrm>
          <a:prstGeom prst="rect">
            <a:avLst/>
          </a:prstGeom>
        </p:spPr>
      </p:pic>
      <p:pic>
        <p:nvPicPr>
          <p:cNvPr id="57" name="Picture 8" descr="Image result for ferredoxin">
            <a:extLst>
              <a:ext uri="{FF2B5EF4-FFF2-40B4-BE49-F238E27FC236}">
                <a16:creationId xmlns:a16="http://schemas.microsoft.com/office/drawing/2014/main" id="{7F29106B-5861-4A73-805E-92E69C84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90" y="1405685"/>
            <a:ext cx="1311847" cy="9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8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365" y="413956"/>
            <a:ext cx="379802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 err="1"/>
              <a:t>Alcoholic</a:t>
            </a:r>
            <a:r>
              <a:rPr lang="de-DE" sz="3200" dirty="0"/>
              <a:t> Fermentation</a:t>
            </a:r>
          </a:p>
        </p:txBody>
      </p:sp>
      <p:sp>
        <p:nvSpPr>
          <p:cNvPr id="12" name="Nach rechts gekrümmter Pfeil 11"/>
          <p:cNvSpPr/>
          <p:nvPr/>
        </p:nvSpPr>
        <p:spPr>
          <a:xfrm>
            <a:off x="7320708" y="2335950"/>
            <a:ext cx="432048" cy="8253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824193" y="2030775"/>
            <a:ext cx="1044116" cy="563599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ADP</a:t>
            </a:r>
          </a:p>
        </p:txBody>
      </p:sp>
      <p:sp>
        <p:nvSpPr>
          <p:cNvPr id="14" name="Ellipse 13"/>
          <p:cNvSpPr/>
          <p:nvPr/>
        </p:nvSpPr>
        <p:spPr>
          <a:xfrm>
            <a:off x="7841255" y="2731339"/>
            <a:ext cx="1044116" cy="5635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ATP</a:t>
            </a:r>
          </a:p>
        </p:txBody>
      </p:sp>
      <p:sp>
        <p:nvSpPr>
          <p:cNvPr id="15" name="Nach rechts gekrümmter Pfeil 14"/>
          <p:cNvSpPr/>
          <p:nvPr/>
        </p:nvSpPr>
        <p:spPr>
          <a:xfrm flipH="1">
            <a:off x="4492052" y="2285134"/>
            <a:ext cx="382280" cy="8253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flipH="1">
            <a:off x="3417145" y="2012214"/>
            <a:ext cx="923843" cy="563599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ADP</a:t>
            </a:r>
          </a:p>
        </p:txBody>
      </p:sp>
      <p:sp>
        <p:nvSpPr>
          <p:cNvPr id="17" name="Ellipse 16"/>
          <p:cNvSpPr/>
          <p:nvPr/>
        </p:nvSpPr>
        <p:spPr>
          <a:xfrm flipH="1">
            <a:off x="3419833" y="2700627"/>
            <a:ext cx="923843" cy="5635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ATP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799857" y="1268760"/>
            <a:ext cx="2718303" cy="936104"/>
            <a:chOff x="2357754" y="1700808"/>
            <a:chExt cx="2718302" cy="936104"/>
          </a:xfrm>
        </p:grpSpPr>
        <p:sp>
          <p:nvSpPr>
            <p:cNvPr id="5" name="Rechteck 4"/>
            <p:cNvSpPr/>
            <p:nvPr/>
          </p:nvSpPr>
          <p:spPr>
            <a:xfrm>
              <a:off x="2357754" y="1700808"/>
              <a:ext cx="271830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/>
                <a:t>Glucose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686" y="1726847"/>
              <a:ext cx="944563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3935760" y="3366945"/>
            <a:ext cx="2093611" cy="792088"/>
            <a:chOff x="2411760" y="3501008"/>
            <a:chExt cx="2093610" cy="792088"/>
          </a:xfrm>
        </p:grpSpPr>
        <p:sp>
          <p:nvSpPr>
            <p:cNvPr id="9" name="Rechteck 8"/>
            <p:cNvSpPr/>
            <p:nvPr/>
          </p:nvSpPr>
          <p:spPr>
            <a:xfrm>
              <a:off x="2411760" y="3501008"/>
              <a:ext cx="209361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/>
                <a:t>Ethanal </a:t>
              </a:r>
              <a:endParaRPr lang="de-DE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994" y="3595935"/>
              <a:ext cx="587719" cy="625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uppieren 3"/>
          <p:cNvGrpSpPr/>
          <p:nvPr/>
        </p:nvGrpSpPr>
        <p:grpSpPr>
          <a:xfrm>
            <a:off x="3791744" y="5599193"/>
            <a:ext cx="2093611" cy="792088"/>
            <a:chOff x="2355065" y="5446609"/>
            <a:chExt cx="2093610" cy="792088"/>
          </a:xfrm>
        </p:grpSpPr>
        <p:sp>
          <p:nvSpPr>
            <p:cNvPr id="20" name="Rechteck 19"/>
            <p:cNvSpPr/>
            <p:nvPr/>
          </p:nvSpPr>
          <p:spPr>
            <a:xfrm>
              <a:off x="2355065" y="5446609"/>
              <a:ext cx="209361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/>
                <a:t>Ethanol </a:t>
              </a:r>
              <a:endParaRPr lang="de-DE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426" y="5557295"/>
              <a:ext cx="472285" cy="680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6436868" y="3349259"/>
            <a:ext cx="1989013" cy="1040312"/>
            <a:chOff x="4792995" y="3501008"/>
            <a:chExt cx="1989013" cy="1040312"/>
          </a:xfrm>
        </p:grpSpPr>
        <p:sp>
          <p:nvSpPr>
            <p:cNvPr id="8" name="Rechteck 7"/>
            <p:cNvSpPr/>
            <p:nvPr/>
          </p:nvSpPr>
          <p:spPr>
            <a:xfrm>
              <a:off x="4792995" y="3501008"/>
              <a:ext cx="1989013" cy="1040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Acetyl-CoA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60" y="3554231"/>
              <a:ext cx="826064" cy="94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uppieren 20"/>
          <p:cNvGrpSpPr/>
          <p:nvPr/>
        </p:nvGrpSpPr>
        <p:grpSpPr>
          <a:xfrm>
            <a:off x="6436869" y="5817895"/>
            <a:ext cx="2284723" cy="792088"/>
            <a:chOff x="4965927" y="5446609"/>
            <a:chExt cx="2284723" cy="792088"/>
          </a:xfrm>
        </p:grpSpPr>
        <p:sp>
          <p:nvSpPr>
            <p:cNvPr id="27" name="Rechteck 26"/>
            <p:cNvSpPr/>
            <p:nvPr/>
          </p:nvSpPr>
          <p:spPr>
            <a:xfrm>
              <a:off x="4965927" y="5446609"/>
              <a:ext cx="224813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dirty="0" err="1"/>
                <a:t>Butanoic</a:t>
              </a:r>
              <a:r>
                <a:rPr lang="de-DE" sz="2400" dirty="0"/>
                <a:t> </a:t>
              </a:r>
              <a:r>
                <a:rPr lang="de-DE" sz="2400" dirty="0" err="1"/>
                <a:t>acid</a:t>
              </a:r>
              <a:endParaRPr lang="de-DE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419" y="5513400"/>
              <a:ext cx="907231" cy="505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3" name="Gerade Verbindung mit Pfeil 22"/>
          <p:cNvCxnSpPr/>
          <p:nvPr/>
        </p:nvCxnSpPr>
        <p:spPr>
          <a:xfrm>
            <a:off x="4982565" y="2335950"/>
            <a:ext cx="0" cy="64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5134965" y="2488350"/>
            <a:ext cx="0" cy="64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7045951" y="2294014"/>
            <a:ext cx="0" cy="64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7198351" y="2446414"/>
            <a:ext cx="0" cy="64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4972216" y="4498029"/>
            <a:ext cx="0" cy="64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7045951" y="4592327"/>
            <a:ext cx="0" cy="64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7198351" y="4744727"/>
            <a:ext cx="0" cy="64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 flipH="1">
            <a:off x="2366715" y="2689901"/>
            <a:ext cx="923843" cy="6050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NADH   + H</a:t>
            </a:r>
            <a:r>
              <a:rPr lang="de-DE" sz="1400" b="1" baseline="30000" dirty="0">
                <a:solidFill>
                  <a:schemeClr val="bg1"/>
                </a:solidFill>
              </a:rPr>
              <a:t>+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3" name="Nach rechts gekrümmter Pfeil 32"/>
          <p:cNvSpPr/>
          <p:nvPr/>
        </p:nvSpPr>
        <p:spPr>
          <a:xfrm>
            <a:off x="7302135" y="4691051"/>
            <a:ext cx="432048" cy="8253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Nach rechts gekrümmter Pfeil 37"/>
          <p:cNvSpPr/>
          <p:nvPr/>
        </p:nvSpPr>
        <p:spPr>
          <a:xfrm flipH="1">
            <a:off x="4543591" y="4482730"/>
            <a:ext cx="382280" cy="8253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 flipH="1">
            <a:off x="2366716" y="1970238"/>
            <a:ext cx="923843" cy="5635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NAD</a:t>
            </a:r>
            <a:r>
              <a:rPr lang="de-DE" b="1" baseline="30000" dirty="0">
                <a:solidFill>
                  <a:schemeClr val="bg1"/>
                </a:solidFill>
              </a:rPr>
              <a:t>+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9865016" y="2721267"/>
            <a:ext cx="605067" cy="56359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H</a:t>
            </a:r>
            <a:r>
              <a:rPr lang="de-DE" b="1" baseline="-25000" dirty="0">
                <a:solidFill>
                  <a:schemeClr val="bg1"/>
                </a:solidFill>
              </a:rPr>
              <a:t>2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824193" y="4471853"/>
            <a:ext cx="1044116" cy="563599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ADP</a:t>
            </a:r>
          </a:p>
        </p:txBody>
      </p:sp>
      <p:sp>
        <p:nvSpPr>
          <p:cNvPr id="45" name="Ellipse 44"/>
          <p:cNvSpPr/>
          <p:nvPr/>
        </p:nvSpPr>
        <p:spPr>
          <a:xfrm>
            <a:off x="7841255" y="5107603"/>
            <a:ext cx="1044116" cy="5635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ATP</a:t>
            </a:r>
          </a:p>
        </p:txBody>
      </p:sp>
      <p:sp>
        <p:nvSpPr>
          <p:cNvPr id="46" name="Ellipse 45"/>
          <p:cNvSpPr/>
          <p:nvPr/>
        </p:nvSpPr>
        <p:spPr>
          <a:xfrm flipH="1">
            <a:off x="8993881" y="5109406"/>
            <a:ext cx="923843" cy="5635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NAD</a:t>
            </a:r>
            <a:r>
              <a:rPr lang="de-DE" b="1" baseline="30000" dirty="0">
                <a:solidFill>
                  <a:schemeClr val="bg1"/>
                </a:solidFill>
              </a:rPr>
              <a:t>+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 flipH="1">
            <a:off x="3442959" y="4895410"/>
            <a:ext cx="923843" cy="5635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NAD</a:t>
            </a:r>
            <a:r>
              <a:rPr lang="de-DE" b="1" baseline="30000" dirty="0">
                <a:solidFill>
                  <a:schemeClr val="bg1"/>
                </a:solidFill>
              </a:rPr>
              <a:t>+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 flipH="1">
            <a:off x="8946525" y="1988841"/>
            <a:ext cx="923843" cy="5635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NAD</a:t>
            </a:r>
            <a:r>
              <a:rPr lang="de-DE" b="1" baseline="30000" dirty="0">
                <a:solidFill>
                  <a:schemeClr val="bg1"/>
                </a:solidFill>
              </a:rPr>
              <a:t>+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 flipH="1">
            <a:off x="8900447" y="2706441"/>
            <a:ext cx="923843" cy="6050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NADH   + H</a:t>
            </a:r>
            <a:r>
              <a:rPr lang="de-DE" sz="1400" b="1" baseline="30000" dirty="0">
                <a:solidFill>
                  <a:schemeClr val="bg1"/>
                </a:solidFill>
              </a:rPr>
              <a:t>+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7" name="Titel 1"/>
          <p:cNvSpPr txBox="1">
            <a:spLocks/>
          </p:cNvSpPr>
          <p:nvPr/>
        </p:nvSpPr>
        <p:spPr>
          <a:xfrm>
            <a:off x="6646845" y="419179"/>
            <a:ext cx="379802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err="1"/>
              <a:t>Butanoic</a:t>
            </a:r>
            <a:r>
              <a:rPr lang="de-DE" sz="3200" dirty="0"/>
              <a:t> Acid Fermentation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6168571" y="419178"/>
            <a:ext cx="0" cy="6438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F5868C72-9D3F-4A75-A8D6-7A38B257B2C7}"/>
                  </a:ext>
                </a:extLst>
              </p:cNvPr>
              <p:cNvSpPr/>
              <p:nvPr/>
            </p:nvSpPr>
            <p:spPr>
              <a:xfrm>
                <a:off x="10548286" y="2762346"/>
                <a:ext cx="605067" cy="563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de-A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F5868C72-9D3F-4A75-A8D6-7A38B257B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286" y="2762346"/>
                <a:ext cx="605067" cy="56359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4971E-6 C -0.00538 0.00717 -0.00452 0.01503 -0.00643 0.02497 C -0.01233 0.05641 -0.00729 0.02173 -0.01111 0.04971 C -0.01042 0.07445 -0.01302 0.12023 -0.00156 0.14705 C 0.00347 0.15884 0.01198 0.1741 0.02066 0.18104 C 0.02361 0.18335 0.03003 0.18566 0.03003 0.18589 C 0.03976 0.19907 0.05503 0.20324 0.06823 0.20601 C 0.07604 0.20971 0.0842 0.21156 0.09201 0.21526 C 0.09479 0.21641 0.09722 0.21919 0.1 0.21965 C 0.10521 0.22081 0.11059 0.21965 0.1158 0.21965 " pathEditMode="relative" rAng="0" ptsTypes="fffffffff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110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42 -0.00347 -0.0184 -0.01248 -0.02847 -0.01688 C -0.03472 -0.02266 -0.03715 -0.02474 -0.04288 -0.02959 C -0.04549 -0.03168 -0.05069 -0.03607 -0.05069 -0.03607 C -0.05538 -0.04786 -0.05781 -0.04578 -0.06667 -0.05295 C -0.06823 -0.05572 -0.06927 -0.05919 -0.07135 -0.06127 C -0.07274 -0.06266 -0.075 -0.06173 -0.07621 -0.06335 C -0.07743 -0.06497 -0.07674 -0.06798 -0.07778 -0.06983 C -0.07934 -0.0726 -0.08212 -0.07376 -0.08403 -0.07607 C -0.09062 -0.08416 -0.09549 -0.09341 -0.10156 -0.1015 C -0.10399 -0.10474 -0.10712 -0.10682 -0.10955 -0.11006 C -0.11458 -0.11676 -0.11771 -0.12763 -0.12066 -0.13526 C -0.13316 -0.16809 -0.12552 -0.14127 -0.1349 -0.15861 C -0.14236 -0.17225 -0.14826 -0.19121 -0.15712 -0.203 C -0.16094 -0.21826 -0.16979 -0.22728 -0.17292 -0.24324 C -0.17396 -0.24878 -0.17621 -0.26011 -0.17621 -0.26011 C -0.175 -0.28647 -0.17569 -0.32115 -0.16337 -0.34451 C -0.15851 -0.36462 -0.1408 -0.37133 -0.12691 -0.37642 C -0.1191 -0.38335 -0.10746 -0.38751 -0.09844 -0.39121 C -0.07986 -0.39884 -0.06059 -0.40902 -0.04115 -0.41225 C -0.03542 -0.41318 -0.02951 -0.41341 -0.02378 -0.41433 C -0.02014 -0.4148 -0.01632 -0.41572 -0.01267 -0.41642 C -0.00608 -0.41919 0.00104 -0.42497 0.00799 -0.42497 " pathEditMode="relative" ptsTypes="ffffffffffffffffffffffA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73 -0.01064 0.01372 -0.02243 0.0191 -0.03376 C 0.02032 -0.03653 0.02101 -0.03954 0.02223 -0.04231 C 0.02309 -0.0444 0.02431 -0.04648 0.02535 -0.04856 C 0.02587 -0.05064 0.02605 -0.05318 0.02691 -0.05503 C 0.02778 -0.05665 0.02952 -0.05734 0.03021 -0.05919 C 0.03178 -0.06312 0.03178 -0.06798 0.03334 -0.07191 C 0.03976 -0.08902 0.0441 -0.10821 0.04757 -0.12694 C 0.04862 -0.14289 0.04983 -0.15769 0.05243 -0.17341 C 0.05296 -0.20856 0.054 -0.24393 0.054 -0.27908 C 0.054 -0.29619 0.05643 -0.34636 0.04601 -0.36786 C 0.04132 -0.39307 0.03421 -0.41734 0.02223 -0.43769 C 0.01771 -0.44532 0.0191 -0.44833 0.00955 -0.45249 C -0.00382 -0.45827 -0.01996 -0.4585 -0.03333 -0.45873 C -0.06458 -0.45919 -0.09583 -0.45873 -0.12708 -0.45873 " pathEditMode="relative" ptsTypes="ffffffffffffffA">
                                      <p:cBhvr>
                                        <p:cTn id="1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32" grpId="0" animBg="1"/>
      <p:bldP spid="32" grpId="1" animBg="1"/>
      <p:bldP spid="33" grpId="0" animBg="1"/>
      <p:bldP spid="38" grpId="0" animBg="1"/>
      <p:bldP spid="41" grpId="0" animBg="1"/>
      <p:bldP spid="41" grpId="1" animBg="1"/>
      <p:bldP spid="43" grpId="0" animBg="1"/>
      <p:bldP spid="44" grpId="0" animBg="1"/>
      <p:bldP spid="45" grpId="0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Bacteria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Butanoic</a:t>
            </a:r>
            <a:r>
              <a:rPr lang="de-DE" dirty="0"/>
              <a:t> Acid Fermentation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2063552" y="1571310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bacteria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i="1" dirty="0" err="1"/>
              <a:t>Clostridium</a:t>
            </a:r>
            <a:r>
              <a:rPr lang="de-DE" sz="2400" i="1" dirty="0"/>
              <a:t> </a:t>
            </a:r>
            <a:r>
              <a:rPr lang="de-DE" sz="2400" i="1" dirty="0" err="1"/>
              <a:t>class</a:t>
            </a:r>
            <a:r>
              <a:rPr lang="de-DE" sz="2400" dirty="0"/>
              <a:t>, e.g. </a:t>
            </a:r>
            <a:r>
              <a:rPr lang="de-DE" sz="2400" i="1" dirty="0" err="1"/>
              <a:t>Clostridium</a:t>
            </a:r>
            <a:r>
              <a:rPr lang="de-DE" sz="2400" i="1" dirty="0"/>
              <a:t> </a:t>
            </a:r>
            <a:r>
              <a:rPr lang="de-DE" sz="2400" i="1" dirty="0" err="1"/>
              <a:t>acetobutylicum</a:t>
            </a:r>
            <a:endParaRPr lang="de-DE" sz="2400" i="1" dirty="0"/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de-DE" sz="2400" i="1" dirty="0"/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de-DE" sz="2400" dirty="0"/>
              <a:t>These bacteria are saccharolytic, therefore they use saccharose as substrate</a:t>
            </a:r>
            <a:br>
              <a:rPr lang="de-DE" sz="2400" dirty="0"/>
            </a:br>
            <a:r>
              <a:rPr lang="de-DE" sz="2400" dirty="0"/>
              <a:t>( e.g.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sugar</a:t>
            </a:r>
            <a:r>
              <a:rPr lang="de-DE" sz="2400" dirty="0"/>
              <a:t> </a:t>
            </a:r>
            <a:r>
              <a:rPr lang="de-DE" sz="2400" dirty="0" err="1"/>
              <a:t>beet</a:t>
            </a:r>
            <a:r>
              <a:rPr lang="de-DE" sz="2400" dirty="0"/>
              <a:t> </a:t>
            </a:r>
            <a:r>
              <a:rPr lang="de-DE" sz="2400" dirty="0" err="1"/>
              <a:t>cuttings</a:t>
            </a:r>
            <a:r>
              <a:rPr lang="de-DE" sz="2400" dirty="0"/>
              <a:t>)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de-DE" sz="2400" dirty="0"/>
              <a:t>Condition of a neutral pH-value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30" y="1571308"/>
            <a:ext cx="28416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33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Summary: </a:t>
            </a:r>
            <a:r>
              <a:rPr lang="de-DE" sz="3600" dirty="0" err="1"/>
              <a:t>Butanioc</a:t>
            </a:r>
            <a:r>
              <a:rPr lang="de-DE" sz="3600" dirty="0"/>
              <a:t> Acid Fermentation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1875913" y="206085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endParaRPr lang="de-DE" sz="2400" i="1" dirty="0"/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de-DE" sz="2800" dirty="0"/>
              <a:t>Overview over the overall reaction (stoichiometrically not correct):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1570089"/>
            <a:ext cx="1762563" cy="98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039438" y="3933056"/>
            <a:ext cx="7848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Glucose </a:t>
            </a:r>
            <a:r>
              <a:rPr lang="de-DE" sz="3200" dirty="0"/>
              <a:t>+ 3 ADP + 3 P</a:t>
            </a:r>
            <a:r>
              <a:rPr lang="de-DE" sz="3200" baseline="-25000" dirty="0"/>
              <a:t>i</a:t>
            </a:r>
            <a:r>
              <a:rPr lang="de-DE" sz="3200" dirty="0"/>
              <a:t> </a:t>
            </a:r>
            <a:r>
              <a:rPr lang="de-DE" sz="3200" dirty="0">
                <a:latin typeface="Arial"/>
                <a:cs typeface="Arial"/>
              </a:rPr>
              <a:t>→ </a:t>
            </a:r>
            <a:r>
              <a:rPr lang="de-DE" sz="3200" dirty="0" err="1">
                <a:latin typeface="Arial"/>
                <a:cs typeface="Arial"/>
              </a:rPr>
              <a:t>butanoic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acid</a:t>
            </a:r>
            <a:r>
              <a:rPr lang="de-DE" sz="3200" dirty="0">
                <a:latin typeface="Arial"/>
                <a:cs typeface="Arial"/>
              </a:rPr>
              <a:t> + 2 </a:t>
            </a:r>
            <a:r>
              <a:rPr lang="de-DE" sz="3200" b="1" dirty="0">
                <a:latin typeface="Arial"/>
                <a:cs typeface="Arial"/>
              </a:rPr>
              <a:t>H</a:t>
            </a:r>
            <a:r>
              <a:rPr lang="de-DE" sz="3200" b="1" baseline="-25000" dirty="0">
                <a:latin typeface="Arial"/>
                <a:cs typeface="Arial"/>
              </a:rPr>
              <a:t>2</a:t>
            </a:r>
            <a:r>
              <a:rPr lang="de-DE" sz="3200" dirty="0">
                <a:latin typeface="Arial"/>
                <a:cs typeface="Arial"/>
              </a:rPr>
              <a:t> + 2 CO</a:t>
            </a:r>
            <a:r>
              <a:rPr lang="de-DE" sz="3200" baseline="-25000" dirty="0">
                <a:latin typeface="Arial"/>
                <a:cs typeface="Arial"/>
              </a:rPr>
              <a:t>2</a:t>
            </a:r>
            <a:r>
              <a:rPr lang="de-DE" sz="3200" dirty="0">
                <a:latin typeface="Arial"/>
                <a:cs typeface="Arial"/>
              </a:rPr>
              <a:t> + 3 ATP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8131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Biohydrogen?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1991544" y="1700810"/>
                <a:ext cx="82809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de-DE" sz="2800" dirty="0"/>
                  <a:t>Biohydrogen </a:t>
                </a:r>
                <a:r>
                  <a:rPr lang="de-DE" sz="2800" dirty="0" err="1"/>
                  <a:t>is</a:t>
                </a:r>
                <a:r>
                  <a:rPr lang="de-DE" sz="2800" dirty="0"/>
                  <a:t> </a:t>
                </a:r>
                <a:r>
                  <a:rPr lang="de-DE" sz="2800" dirty="0" err="1"/>
                  <a:t>molecular</a:t>
                </a:r>
                <a:r>
                  <a:rPr lang="de-DE" sz="2800" dirty="0"/>
                  <a:t> hydrogen gas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AT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2800" i="1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de-DE" sz="2800" dirty="0" err="1"/>
                  <a:t>produced</a:t>
                </a:r>
                <a:r>
                  <a:rPr lang="de-DE" sz="2800" dirty="0"/>
                  <a:t> in a </a:t>
                </a:r>
                <a:r>
                  <a:rPr lang="de-DE" sz="2800" dirty="0" err="1"/>
                  <a:t>biochemical</a:t>
                </a:r>
                <a:r>
                  <a:rPr lang="de-DE" sz="2800" dirty="0"/>
                  <a:t> </a:t>
                </a:r>
                <a:r>
                  <a:rPr lang="de-DE" sz="2800" dirty="0" err="1"/>
                  <a:t>way</a:t>
                </a:r>
                <a:r>
                  <a:rPr lang="de-DE" sz="2800" dirty="0"/>
                  <a:t>.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700810"/>
                <a:ext cx="8280920" cy="954107"/>
              </a:xfrm>
              <a:prstGeom prst="rect">
                <a:avLst/>
              </a:prstGeom>
              <a:blipFill>
                <a:blip r:embed="rId2"/>
                <a:stretch>
                  <a:fillRect l="-1325" t="-6369" b="-165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1991679" y="472514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de-DE" sz="2800" dirty="0"/>
              <a:t>Biohydrogen </a:t>
            </a:r>
            <a:r>
              <a:rPr lang="de-DE" sz="2800" dirty="0" err="1"/>
              <a:t>is</a:t>
            </a:r>
            <a:r>
              <a:rPr lang="de-DE" sz="2800" dirty="0"/>
              <a:t> a frequent </a:t>
            </a:r>
            <a:r>
              <a:rPr lang="de-DE" sz="2800" dirty="0" err="1"/>
              <a:t>product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microbial</a:t>
            </a:r>
            <a:r>
              <a:rPr lang="de-DE" sz="2800" dirty="0"/>
              <a:t> </a:t>
            </a:r>
            <a:r>
              <a:rPr lang="de-DE" sz="2800" dirty="0" err="1"/>
              <a:t>metabolism</a:t>
            </a:r>
            <a:r>
              <a:rPr lang="de-DE" sz="2800" dirty="0"/>
              <a:t>, in </a:t>
            </a:r>
            <a:r>
              <a:rPr lang="de-DE" sz="2800" dirty="0" err="1"/>
              <a:t>particular</a:t>
            </a:r>
            <a:r>
              <a:rPr lang="de-DE" sz="2800" dirty="0"/>
              <a:t>  </a:t>
            </a:r>
            <a:r>
              <a:rPr lang="de-DE" sz="2800" dirty="0" err="1"/>
              <a:t>types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b="1" dirty="0" err="1"/>
              <a:t>fermentation</a:t>
            </a:r>
            <a:r>
              <a:rPr lang="de-DE" sz="2800" b="1" dirty="0"/>
              <a:t>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198260-1520-430A-9B41-8919CDBA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0139" y="3166154"/>
            <a:ext cx="2371725" cy="10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Fermentation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91544" y="1518140"/>
            <a:ext cx="80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de-DE" sz="2400" dirty="0"/>
              <a:t>Degradation </a:t>
            </a:r>
            <a:r>
              <a:rPr lang="de-DE" sz="2400" dirty="0" err="1"/>
              <a:t>of</a:t>
            </a:r>
            <a:r>
              <a:rPr lang="de-DE" sz="2400" dirty="0"/>
              <a:t>  </a:t>
            </a:r>
            <a:r>
              <a:rPr lang="de-DE" sz="2400" dirty="0" err="1"/>
              <a:t>organic</a:t>
            </a:r>
            <a:r>
              <a:rPr lang="de-DE" sz="2400" dirty="0"/>
              <a:t> </a:t>
            </a:r>
            <a:r>
              <a:rPr lang="de-DE" sz="2400" dirty="0" err="1"/>
              <a:t>substances</a:t>
            </a:r>
            <a:r>
              <a:rPr lang="de-DE" sz="2400" dirty="0"/>
              <a:t> in </a:t>
            </a:r>
            <a:r>
              <a:rPr lang="de-DE" sz="2400" b="1" dirty="0" err="1"/>
              <a:t>anaerobic</a:t>
            </a:r>
            <a:r>
              <a:rPr lang="de-DE" sz="2400" dirty="0"/>
              <a:t> </a:t>
            </a:r>
            <a:r>
              <a:rPr lang="de-DE" sz="2400" dirty="0" err="1"/>
              <a:t>conditions</a:t>
            </a:r>
            <a:endParaRPr lang="de-DE" sz="2400" dirty="0"/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de-DE" sz="2400" dirty="0"/>
              <a:t>Energy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produced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particular</a:t>
            </a:r>
            <a:r>
              <a:rPr lang="de-DE" sz="2400" dirty="0"/>
              <a:t> </a:t>
            </a:r>
            <a:r>
              <a:rPr lang="de-DE" sz="2400" dirty="0" err="1"/>
              <a:t>ways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fermentation</a:t>
            </a:r>
            <a:r>
              <a:rPr lang="de-DE" sz="2400" dirty="0"/>
              <a:t> (</a:t>
            </a:r>
            <a:r>
              <a:rPr lang="de-DE" sz="2400" b="1" dirty="0" err="1"/>
              <a:t>substrate</a:t>
            </a:r>
            <a:r>
              <a:rPr lang="de-DE" sz="2400" b="1" dirty="0"/>
              <a:t>-level </a:t>
            </a:r>
            <a:r>
              <a:rPr lang="de-DE" sz="2400" b="1" dirty="0" err="1"/>
              <a:t>phosphorylation</a:t>
            </a:r>
            <a:r>
              <a:rPr lang="de-DE" sz="2400" b="1" dirty="0"/>
              <a:t>). </a:t>
            </a:r>
            <a:br>
              <a:rPr lang="de-DE" sz="2400" b="1" dirty="0"/>
            </a:b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direct</a:t>
            </a:r>
            <a:r>
              <a:rPr lang="de-DE" sz="2400" dirty="0"/>
              <a:t> </a:t>
            </a:r>
            <a:r>
              <a:rPr lang="de-DE" sz="2400" dirty="0" err="1"/>
              <a:t>phosphorylation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ADP </a:t>
            </a:r>
            <a:r>
              <a:rPr lang="de-DE" sz="2400" dirty="0" err="1"/>
              <a:t>under</a:t>
            </a:r>
            <a:r>
              <a:rPr lang="de-DE" sz="2400" dirty="0"/>
              <a:t> </a:t>
            </a:r>
            <a:r>
              <a:rPr lang="de-DE" sz="2400" dirty="0" err="1"/>
              <a:t>anaerobic</a:t>
            </a:r>
            <a:r>
              <a:rPr lang="de-DE" sz="2400" dirty="0"/>
              <a:t> </a:t>
            </a:r>
            <a:r>
              <a:rPr lang="de-DE" sz="2400" dirty="0" err="1"/>
              <a:t>condition</a:t>
            </a:r>
            <a:endParaRPr lang="de-DE" sz="2400" dirty="0"/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7784660" y="4082298"/>
            <a:ext cx="27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For</a:t>
            </a:r>
            <a:r>
              <a:rPr lang="de-DE" sz="2000" dirty="0"/>
              <a:t> e.g.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pyruvate</a:t>
            </a:r>
            <a:r>
              <a:rPr lang="de-DE" sz="2000" dirty="0"/>
              <a:t> and ATP out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phosphoenolpyruvate</a:t>
            </a:r>
            <a:r>
              <a:rPr lang="de-DE" sz="2000" dirty="0"/>
              <a:t> and ADP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glycolysis</a:t>
            </a:r>
            <a:r>
              <a:rPr lang="de-DE" sz="2000" dirty="0"/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83EEEA-5F67-48B8-8973-C4BF647D20BA}"/>
              </a:ext>
            </a:extLst>
          </p:cNvPr>
          <p:cNvSpPr txBox="1"/>
          <p:nvPr/>
        </p:nvSpPr>
        <p:spPr>
          <a:xfrm>
            <a:off x="1981200" y="5758673"/>
            <a:ext cx="25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Phosphoenolpyruvate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D21510-D617-400B-AF8F-BEC475F6ACA7}"/>
              </a:ext>
            </a:extLst>
          </p:cNvPr>
          <p:cNvSpPr txBox="1"/>
          <p:nvPr/>
        </p:nvSpPr>
        <p:spPr>
          <a:xfrm>
            <a:off x="6384032" y="57586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Pyruvate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B18418-6E2B-48C7-8AF5-AE534B12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3026" y="4233912"/>
            <a:ext cx="1910113" cy="15247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84E1C60-E704-4509-B8E9-5C61D293A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468" y="4272095"/>
            <a:ext cx="1113560" cy="1524760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BE03EDA-3742-44CA-AEA9-9B0B13DA104C}"/>
              </a:ext>
            </a:extLst>
          </p:cNvPr>
          <p:cNvCxnSpPr/>
          <p:nvPr/>
        </p:nvCxnSpPr>
        <p:spPr>
          <a:xfrm>
            <a:off x="4367808" y="4996292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Bogen 15">
            <a:extLst>
              <a:ext uri="{FF2B5EF4-FFF2-40B4-BE49-F238E27FC236}">
                <a16:creationId xmlns:a16="http://schemas.microsoft.com/office/drawing/2014/main" id="{ADF0C268-2B56-477E-A7FA-E7FB719F26EE}"/>
              </a:ext>
            </a:extLst>
          </p:cNvPr>
          <p:cNvSpPr/>
          <p:nvPr/>
        </p:nvSpPr>
        <p:spPr>
          <a:xfrm>
            <a:off x="4907868" y="5005661"/>
            <a:ext cx="792088" cy="889503"/>
          </a:xfrm>
          <a:prstGeom prst="arc">
            <a:avLst>
              <a:gd name="adj1" fmla="val 10858800"/>
              <a:gd name="adj2" fmla="val 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1F44CA4-1DF5-4B4C-BAA0-01A47D8E6E14}"/>
              </a:ext>
            </a:extLst>
          </p:cNvPr>
          <p:cNvSpPr txBox="1"/>
          <p:nvPr/>
        </p:nvSpPr>
        <p:spPr>
          <a:xfrm>
            <a:off x="4587236" y="5427457"/>
            <a:ext cx="65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ADP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C60B3A-CD67-433D-9A06-F8626D369FAE}"/>
              </a:ext>
            </a:extLst>
          </p:cNvPr>
          <p:cNvSpPr txBox="1"/>
          <p:nvPr/>
        </p:nvSpPr>
        <p:spPr>
          <a:xfrm>
            <a:off x="5399913" y="5427458"/>
            <a:ext cx="65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0025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5F467F9A-D876-4061-8C1C-DF7A6D861E4B}"/>
              </a:ext>
            </a:extLst>
          </p:cNvPr>
          <p:cNvSpPr/>
          <p:nvPr/>
        </p:nvSpPr>
        <p:spPr>
          <a:xfrm>
            <a:off x="2902858" y="2540001"/>
            <a:ext cx="2612572" cy="1901371"/>
          </a:xfrm>
          <a:custGeom>
            <a:avLst/>
            <a:gdLst>
              <a:gd name="connsiteX0" fmla="*/ 0 w 2612572"/>
              <a:gd name="connsiteY0" fmla="*/ 0 h 1901371"/>
              <a:gd name="connsiteX1" fmla="*/ 0 w 2612572"/>
              <a:gd name="connsiteY1" fmla="*/ 1901371 h 1901371"/>
              <a:gd name="connsiteX2" fmla="*/ 1785257 w 2612572"/>
              <a:gd name="connsiteY2" fmla="*/ 1901371 h 1901371"/>
              <a:gd name="connsiteX3" fmla="*/ 2148114 w 2612572"/>
              <a:gd name="connsiteY3" fmla="*/ 1291771 h 1901371"/>
              <a:gd name="connsiteX4" fmla="*/ 2612572 w 2612572"/>
              <a:gd name="connsiteY4" fmla="*/ 1262743 h 1901371"/>
              <a:gd name="connsiteX5" fmla="*/ 2612572 w 2612572"/>
              <a:gd name="connsiteY5" fmla="*/ 0 h 1901371"/>
              <a:gd name="connsiteX6" fmla="*/ 0 w 2612572"/>
              <a:gd name="connsiteY6" fmla="*/ 0 h 190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572" h="1901371">
                <a:moveTo>
                  <a:pt x="0" y="0"/>
                </a:moveTo>
                <a:lnTo>
                  <a:pt x="0" y="1901371"/>
                </a:lnTo>
                <a:lnTo>
                  <a:pt x="1785257" y="1901371"/>
                </a:lnTo>
                <a:lnTo>
                  <a:pt x="2148114" y="1291771"/>
                </a:lnTo>
                <a:lnTo>
                  <a:pt x="2612572" y="1262743"/>
                </a:lnTo>
                <a:lnTo>
                  <a:pt x="261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2940203" y="4437113"/>
            <a:ext cx="2016224" cy="16847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860349" y="4464906"/>
            <a:ext cx="2016224" cy="16847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66951" y="2572725"/>
            <a:ext cx="2016224" cy="18921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6891338" y="2060848"/>
            <a:ext cx="2788311" cy="5118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-DE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Purin-Base </a:t>
            </a:r>
            <a:r>
              <a:rPr lang="de-DE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Adenin</a:t>
            </a:r>
            <a:endParaRPr lang="de-DE" sz="105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08551" y="3919984"/>
            <a:ext cx="1080120" cy="152093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841308" y="3919984"/>
            <a:ext cx="1080120" cy="152093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927648" y="6121885"/>
            <a:ext cx="2028779" cy="5916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-DE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sugar</a:t>
            </a:r>
            <a:r>
              <a:rPr lang="de-DE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Ribose</a:t>
            </a:r>
            <a:endParaRPr lang="de-DE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6847795" y="6115760"/>
            <a:ext cx="2028779" cy="5916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-DE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sugar</a:t>
            </a:r>
            <a:r>
              <a:rPr lang="de-DE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Ribose</a:t>
            </a:r>
            <a:endParaRPr lang="de-DE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5013975" y="5514301"/>
            <a:ext cx="1788503" cy="10087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-DE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Phosphate-groups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2196961" y="2053029"/>
            <a:ext cx="2788311" cy="511875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-DE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Nicotinamid</a:t>
            </a:r>
            <a:endParaRPr lang="de-DE" sz="105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703512" y="310101"/>
            <a:ext cx="8229600" cy="814643"/>
          </a:xfrm>
        </p:spPr>
        <p:txBody>
          <a:bodyPr/>
          <a:lstStyle/>
          <a:p>
            <a:r>
              <a:rPr lang="de-DE" dirty="0"/>
              <a:t>Goal </a:t>
            </a:r>
            <a:r>
              <a:rPr lang="de-DE" dirty="0" err="1"/>
              <a:t>of</a:t>
            </a:r>
            <a:r>
              <a:rPr lang="de-DE" dirty="0"/>
              <a:t> Fermentation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703512" y="105273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/>
                <a:cs typeface="Arial"/>
              </a:rPr>
              <a:t>→ </a:t>
            </a:r>
            <a:r>
              <a:rPr lang="de-DE" sz="2400" dirty="0"/>
              <a:t>Regeneration </a:t>
            </a:r>
            <a:r>
              <a:rPr lang="de-DE" sz="2400" dirty="0" err="1"/>
              <a:t>of</a:t>
            </a:r>
            <a:r>
              <a:rPr lang="de-DE" sz="2400" dirty="0"/>
              <a:t> NAD</a:t>
            </a:r>
            <a:r>
              <a:rPr lang="de-DE" sz="2400" baseline="30000" dirty="0"/>
              <a:t>+</a:t>
            </a:r>
            <a:r>
              <a:rPr lang="de-DE" sz="2400" dirty="0"/>
              <a:t>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during</a:t>
            </a:r>
            <a:r>
              <a:rPr lang="de-DE" sz="2400" dirty="0"/>
              <a:t> </a:t>
            </a:r>
            <a:r>
              <a:rPr lang="de-DE" sz="2400" dirty="0" err="1"/>
              <a:t>glycolysis</a:t>
            </a:r>
            <a:r>
              <a:rPr lang="de-DE" sz="2400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562582-EE0B-4A8F-AD14-55449B39F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5057" y="2492898"/>
            <a:ext cx="6265321" cy="36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5" grpId="0" animBg="1"/>
      <p:bldP spid="8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D82BD5E0-4C99-4017-9C58-4AAF4BFB731B}"/>
              </a:ext>
            </a:extLst>
          </p:cNvPr>
          <p:cNvSpPr/>
          <p:nvPr/>
        </p:nvSpPr>
        <p:spPr>
          <a:xfrm>
            <a:off x="6312024" y="1738659"/>
            <a:ext cx="1656184" cy="1258295"/>
          </a:xfrm>
          <a:custGeom>
            <a:avLst/>
            <a:gdLst>
              <a:gd name="connsiteX0" fmla="*/ 0 w 1656184"/>
              <a:gd name="connsiteY0" fmla="*/ 0 h 1258295"/>
              <a:gd name="connsiteX1" fmla="*/ 1656184 w 1656184"/>
              <a:gd name="connsiteY1" fmla="*/ 0 h 1258295"/>
              <a:gd name="connsiteX2" fmla="*/ 1656184 w 1656184"/>
              <a:gd name="connsiteY2" fmla="*/ 838691 h 1258295"/>
              <a:gd name="connsiteX3" fmla="*/ 1122293 w 1656184"/>
              <a:gd name="connsiteY3" fmla="*/ 1258295 h 1258295"/>
              <a:gd name="connsiteX4" fmla="*/ 0 w 1656184"/>
              <a:gd name="connsiteY4" fmla="*/ 1258295 h 1258295"/>
              <a:gd name="connsiteX5" fmla="*/ 0 w 1656184"/>
              <a:gd name="connsiteY5" fmla="*/ 0 h 12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6184" h="1258295">
                <a:moveTo>
                  <a:pt x="0" y="0"/>
                </a:moveTo>
                <a:lnTo>
                  <a:pt x="1656184" y="0"/>
                </a:lnTo>
                <a:lnTo>
                  <a:pt x="1656184" y="838691"/>
                </a:lnTo>
                <a:lnTo>
                  <a:pt x="1122293" y="1258295"/>
                </a:lnTo>
                <a:lnTo>
                  <a:pt x="0" y="12582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0270E6F4-FC64-4336-A542-7AB87D5E0E78}"/>
              </a:ext>
            </a:extLst>
          </p:cNvPr>
          <p:cNvSpPr/>
          <p:nvPr/>
        </p:nvSpPr>
        <p:spPr>
          <a:xfrm>
            <a:off x="1775520" y="1738659"/>
            <a:ext cx="1656184" cy="1258295"/>
          </a:xfrm>
          <a:custGeom>
            <a:avLst/>
            <a:gdLst>
              <a:gd name="connsiteX0" fmla="*/ 0 w 1656184"/>
              <a:gd name="connsiteY0" fmla="*/ 0 h 1258295"/>
              <a:gd name="connsiteX1" fmla="*/ 1656184 w 1656184"/>
              <a:gd name="connsiteY1" fmla="*/ 0 h 1258295"/>
              <a:gd name="connsiteX2" fmla="*/ 1656184 w 1656184"/>
              <a:gd name="connsiteY2" fmla="*/ 838691 h 1258295"/>
              <a:gd name="connsiteX3" fmla="*/ 1122293 w 1656184"/>
              <a:gd name="connsiteY3" fmla="*/ 1258295 h 1258295"/>
              <a:gd name="connsiteX4" fmla="*/ 0 w 1656184"/>
              <a:gd name="connsiteY4" fmla="*/ 1258295 h 1258295"/>
              <a:gd name="connsiteX5" fmla="*/ 0 w 1656184"/>
              <a:gd name="connsiteY5" fmla="*/ 0 h 12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6184" h="1258295">
                <a:moveTo>
                  <a:pt x="0" y="0"/>
                </a:moveTo>
                <a:lnTo>
                  <a:pt x="1656184" y="0"/>
                </a:lnTo>
                <a:lnTo>
                  <a:pt x="1656184" y="838691"/>
                </a:lnTo>
                <a:lnTo>
                  <a:pt x="1122293" y="1258295"/>
                </a:lnTo>
                <a:lnTo>
                  <a:pt x="0" y="12582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548680"/>
            <a:ext cx="8229600" cy="990600"/>
          </a:xfrm>
        </p:spPr>
        <p:txBody>
          <a:bodyPr/>
          <a:lstStyle/>
          <a:p>
            <a:r>
              <a:rPr lang="de-DE" dirty="0"/>
              <a:t>Goal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Fermentation</a:t>
            </a:r>
          </a:p>
        </p:txBody>
      </p:sp>
      <p:sp>
        <p:nvSpPr>
          <p:cNvPr id="5" name="Pfeil nach unten 4"/>
          <p:cNvSpPr/>
          <p:nvPr/>
        </p:nvSpPr>
        <p:spPr>
          <a:xfrm>
            <a:off x="7896199" y="4706570"/>
            <a:ext cx="432048" cy="545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3287688" y="4651129"/>
            <a:ext cx="432048" cy="545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917024" y="539220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Built during glycolysis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07570" y="539072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Built during fermentation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977166-4F63-4260-A7B9-D49D081F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9537" y="1738659"/>
            <a:ext cx="3892791" cy="23742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4458CDE-47A1-4A86-864F-7B22379C6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2587" y="1718201"/>
            <a:ext cx="3975341" cy="24028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BD9A75-CD5A-4CCA-9D1D-580411A76CB4}"/>
              </a:ext>
            </a:extLst>
          </p:cNvPr>
          <p:cNvSpPr txBox="1"/>
          <p:nvPr/>
        </p:nvSpPr>
        <p:spPr>
          <a:xfrm>
            <a:off x="3179676" y="41973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NAD+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0A2955-0380-4BFE-9511-9B899CE1880F}"/>
              </a:ext>
            </a:extLst>
          </p:cNvPr>
          <p:cNvSpPr txBox="1"/>
          <p:nvPr/>
        </p:nvSpPr>
        <p:spPr>
          <a:xfrm>
            <a:off x="7410146" y="4197354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NADH+H+</a:t>
            </a:r>
          </a:p>
        </p:txBody>
      </p:sp>
    </p:spTree>
    <p:extLst>
      <p:ext uri="{BB962C8B-B14F-4D97-AF65-F5344CB8AC3E}">
        <p14:creationId xmlns:p14="http://schemas.microsoft.com/office/powerpoint/2010/main" val="18958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1. </a:t>
            </a:r>
            <a:r>
              <a:rPr lang="de-DE" dirty="0" err="1"/>
              <a:t>Step</a:t>
            </a:r>
            <a:r>
              <a:rPr lang="de-DE" dirty="0"/>
              <a:t>: Hydrolysis </a:t>
            </a:r>
            <a:r>
              <a:rPr lang="de-DE" dirty="0" err="1"/>
              <a:t>of</a:t>
            </a:r>
            <a:r>
              <a:rPr lang="de-DE" dirty="0"/>
              <a:t> Saccharose </a:t>
            </a:r>
          </a:p>
        </p:txBody>
      </p: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2711624" y="563949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815719" y="1894251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Disaccharide </a:t>
            </a:r>
            <a:r>
              <a:rPr lang="de-DE" sz="2400" dirty="0" err="1"/>
              <a:t>saccharose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hydrolytically</a:t>
            </a:r>
            <a:r>
              <a:rPr lang="de-DE" sz="2400" dirty="0"/>
              <a:t> </a:t>
            </a:r>
            <a:r>
              <a:rPr lang="de-DE" sz="2400" dirty="0" err="1"/>
              <a:t>split</a:t>
            </a:r>
            <a:r>
              <a:rPr lang="de-DE" sz="2400" dirty="0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41796" y="4070462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Glucose and Fructose </a:t>
            </a:r>
            <a:r>
              <a:rPr lang="de-DE" sz="2400" dirty="0" err="1"/>
              <a:t>develop</a:t>
            </a:r>
            <a:endParaRPr lang="de-DE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930933" y="5805266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Glucose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oxidized</a:t>
            </a:r>
            <a:r>
              <a:rPr lang="de-DE" sz="2400" dirty="0"/>
              <a:t> </a:t>
            </a:r>
            <a:r>
              <a:rPr lang="de-DE" sz="2400" dirty="0" err="1"/>
              <a:t>during</a:t>
            </a:r>
            <a:r>
              <a:rPr lang="de-DE" sz="2400" dirty="0"/>
              <a:t> </a:t>
            </a:r>
            <a:r>
              <a:rPr lang="de-DE" sz="2400" dirty="0" err="1"/>
              <a:t>glycolysis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063552" y="602935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 err="1"/>
              <a:t>Glycolysis</a:t>
            </a:r>
            <a:endParaRPr lang="de-DE" sz="2000" b="1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4307E8-3448-40A2-837A-15CCCA6E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4602" y="1409984"/>
            <a:ext cx="4411391" cy="42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522415" y="2100936"/>
            <a:ext cx="5676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Problem: Glycolysis consumed NAD</a:t>
            </a:r>
            <a:r>
              <a:rPr lang="de-DE" sz="2400" baseline="30000" dirty="0"/>
              <a:t>+</a:t>
            </a:r>
          </a:p>
          <a:p>
            <a:endParaRPr lang="de-DE" sz="2400" baseline="30000" dirty="0"/>
          </a:p>
          <a:p>
            <a:r>
              <a:rPr lang="de-DE" sz="2400" dirty="0"/>
              <a:t>In the </a:t>
            </a:r>
            <a:r>
              <a:rPr lang="de-DE" sz="2400" dirty="0" err="1"/>
              <a:t>next</a:t>
            </a:r>
            <a:r>
              <a:rPr lang="de-DE" sz="2400" dirty="0"/>
              <a:t> </a:t>
            </a:r>
            <a:r>
              <a:rPr lang="de-DE" sz="2400" dirty="0" err="1"/>
              <a:t>step</a:t>
            </a:r>
            <a:r>
              <a:rPr lang="de-DE" sz="2400" dirty="0"/>
              <a:t>, (</a:t>
            </a:r>
            <a:r>
              <a:rPr lang="de-DE" sz="2400" dirty="0" err="1"/>
              <a:t>butanoic</a:t>
            </a:r>
            <a:r>
              <a:rPr lang="de-DE" sz="2400" dirty="0"/>
              <a:t> </a:t>
            </a:r>
            <a:r>
              <a:rPr lang="de-DE" sz="2400" dirty="0" err="1"/>
              <a:t>fermentation</a:t>
            </a:r>
            <a:r>
              <a:rPr lang="de-DE" sz="2400" dirty="0"/>
              <a:t>), NAD</a:t>
            </a:r>
            <a:r>
              <a:rPr lang="de-DE" sz="2400" baseline="30000" dirty="0"/>
              <a:t>+</a:t>
            </a:r>
            <a:r>
              <a:rPr lang="de-DE" sz="2400" dirty="0"/>
              <a:t> will be regenerated again.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2774433" y="2052441"/>
            <a:ext cx="1" cy="400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878789" y="2164657"/>
            <a:ext cx="1" cy="400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893051" y="30931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17644" y="559895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780076" y="5911723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976817" y="6045589"/>
            <a:ext cx="5456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871864" y="579405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017017" y="6026076"/>
            <a:ext cx="371828" cy="12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689362" y="5841408"/>
            <a:ext cx="260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Butanoic</a:t>
            </a:r>
            <a:r>
              <a:rPr lang="de-DE" sz="2000" dirty="0"/>
              <a:t> acid fermentation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770902" y="377992"/>
            <a:ext cx="62187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Glycolysis</a:t>
            </a:r>
            <a:endParaRPr lang="de-DE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95D2557-33EA-4998-A497-BBAF507C68E7}"/>
              </a:ext>
            </a:extLst>
          </p:cNvPr>
          <p:cNvSpPr txBox="1"/>
          <p:nvPr/>
        </p:nvSpPr>
        <p:spPr>
          <a:xfrm>
            <a:off x="1775522" y="3933058"/>
            <a:ext cx="3044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Glyceraldehyde-3-phosphate (3-PGA)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A3064A8-F82E-4826-92BA-EEE42E4D4EF8}"/>
              </a:ext>
            </a:extLst>
          </p:cNvPr>
          <p:cNvSpPr txBox="1"/>
          <p:nvPr/>
        </p:nvSpPr>
        <p:spPr>
          <a:xfrm>
            <a:off x="1928062" y="6440532"/>
            <a:ext cx="234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1,3-Bisphosphoglycerate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B7FA41-804C-4333-B292-1E25AFDB20FA}"/>
              </a:ext>
            </a:extLst>
          </p:cNvPr>
          <p:cNvSpPr txBox="1"/>
          <p:nvPr/>
        </p:nvSpPr>
        <p:spPr>
          <a:xfrm>
            <a:off x="5021106" y="6343840"/>
            <a:ext cx="114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Pyruvate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A4126D9-63AB-4881-A6CA-FC9495E83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9982" y="534287"/>
            <a:ext cx="1297612" cy="143965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091FCE6-34A5-4C5C-A82C-63F6601B26F1}"/>
              </a:ext>
            </a:extLst>
          </p:cNvPr>
          <p:cNvSpPr txBox="1"/>
          <p:nvPr/>
        </p:nvSpPr>
        <p:spPr>
          <a:xfrm>
            <a:off x="3432757" y="1101234"/>
            <a:ext cx="260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Glucose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28E8564-DE2E-4179-B9E5-890EBC004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1606" y="2575219"/>
            <a:ext cx="1438997" cy="148478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4E2C8AA-A9E1-4ED7-AE77-0152B25E2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3702" y="4976946"/>
            <a:ext cx="1355652" cy="1533511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1F22A70-018E-4AE8-8F21-115DAA7BED9D}"/>
              </a:ext>
            </a:extLst>
          </p:cNvPr>
          <p:cNvGrpSpPr/>
          <p:nvPr/>
        </p:nvGrpSpPr>
        <p:grpSpPr>
          <a:xfrm>
            <a:off x="2495602" y="4215774"/>
            <a:ext cx="3335909" cy="797402"/>
            <a:chOff x="3131840" y="4215773"/>
            <a:chExt cx="3335909" cy="797403"/>
          </a:xfrm>
        </p:grpSpPr>
        <p:sp>
          <p:nvSpPr>
            <p:cNvPr id="11" name="Rectangle 10"/>
            <p:cNvSpPr/>
            <p:nvPr/>
          </p:nvSpPr>
          <p:spPr>
            <a:xfrm>
              <a:off x="3914740" y="4215773"/>
              <a:ext cx="578276" cy="280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BAFA7871-2E74-4FB1-8885-1C1682FE45E9}"/>
                </a:ext>
              </a:extLst>
            </p:cNvPr>
            <p:cNvCxnSpPr/>
            <p:nvPr/>
          </p:nvCxnSpPr>
          <p:spPr>
            <a:xfrm flipV="1">
              <a:off x="3131840" y="4293096"/>
              <a:ext cx="0" cy="72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E9A2A528-E46F-469B-806C-9FD50944898B}"/>
                </a:ext>
              </a:extLst>
            </p:cNvPr>
            <p:cNvCxnSpPr/>
            <p:nvPr/>
          </p:nvCxnSpPr>
          <p:spPr>
            <a:xfrm>
              <a:off x="3211143" y="4293096"/>
              <a:ext cx="0" cy="72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Bogen 30">
              <a:extLst>
                <a:ext uri="{FF2B5EF4-FFF2-40B4-BE49-F238E27FC236}">
                  <a16:creationId xmlns:a16="http://schemas.microsoft.com/office/drawing/2014/main" id="{DFA76A0A-D7E0-42AF-9085-BD92581A2421}"/>
                </a:ext>
              </a:extLst>
            </p:cNvPr>
            <p:cNvSpPr/>
            <p:nvPr/>
          </p:nvSpPr>
          <p:spPr>
            <a:xfrm rot="16200000">
              <a:off x="3209485" y="4432179"/>
              <a:ext cx="436859" cy="436859"/>
            </a:xfrm>
            <a:prstGeom prst="arc">
              <a:avLst>
                <a:gd name="adj1" fmla="val 10787738"/>
                <a:gd name="adj2" fmla="val 0"/>
              </a:avLst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90E7C8EA-F5E1-41C5-9EB3-30B0B8470670}"/>
                </a:ext>
              </a:extLst>
            </p:cNvPr>
            <p:cNvSpPr txBox="1"/>
            <p:nvPr/>
          </p:nvSpPr>
          <p:spPr>
            <a:xfrm>
              <a:off x="3423439" y="4296849"/>
              <a:ext cx="3044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 P</a:t>
              </a:r>
              <a:r>
                <a:rPr lang="en-US" sz="1200" baseline="-25000" dirty="0"/>
                <a:t>i</a:t>
              </a:r>
              <a:r>
                <a:rPr lang="en-US" sz="1200" dirty="0"/>
                <a:t>, 2 NAD</a:t>
              </a:r>
              <a:r>
                <a:rPr lang="en-US" sz="1200" baseline="30000" dirty="0"/>
                <a:t>+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8DFBB79-2FFE-48B4-ABBD-63C4D9BBB00C}"/>
                </a:ext>
              </a:extLst>
            </p:cNvPr>
            <p:cNvSpPr txBox="1"/>
            <p:nvPr/>
          </p:nvSpPr>
          <p:spPr>
            <a:xfrm>
              <a:off x="3423439" y="4707495"/>
              <a:ext cx="30443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2 NADH + H</a:t>
              </a:r>
              <a:r>
                <a:rPr lang="en-US" sz="1200" b="1" baseline="30000" dirty="0"/>
                <a:t>+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97E37D3-8C30-41B2-8003-24F4972B420C}"/>
                </a:ext>
              </a:extLst>
            </p:cNvPr>
            <p:cNvSpPr/>
            <p:nvPr/>
          </p:nvSpPr>
          <p:spPr>
            <a:xfrm>
              <a:off x="3823859" y="4311534"/>
              <a:ext cx="578276" cy="2376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99DBE5A2-CDC1-40CE-887A-21D87DAA4C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6384" y="5458694"/>
            <a:ext cx="693073" cy="9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CA86C-BA70-4B3E-B100-E57E06A0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Butanoic Acid Fermentation</a:t>
            </a:r>
            <a:endParaRPr lang="de-AT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F523BE-99DF-4706-8D6B-BE36A3C1AAC2}"/>
              </a:ext>
            </a:extLst>
          </p:cNvPr>
          <p:cNvCxnSpPr>
            <a:cxnSpLocks/>
          </p:cNvCxnSpPr>
          <p:nvPr/>
        </p:nvCxnSpPr>
        <p:spPr>
          <a:xfrm>
            <a:off x="2423592" y="2908413"/>
            <a:ext cx="0" cy="736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D96EB033-7755-4824-BF2B-E82353939D6B}"/>
              </a:ext>
            </a:extLst>
          </p:cNvPr>
          <p:cNvSpPr/>
          <p:nvPr/>
        </p:nvSpPr>
        <p:spPr>
          <a:xfrm>
            <a:off x="2473360" y="3017271"/>
            <a:ext cx="268377" cy="51889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BEAABE-30E8-4565-90B9-8EE9DF499FD7}"/>
              </a:ext>
            </a:extLst>
          </p:cNvPr>
          <p:cNvSpPr txBox="1"/>
          <p:nvPr/>
        </p:nvSpPr>
        <p:spPr>
          <a:xfrm>
            <a:off x="2741736" y="2847893"/>
            <a:ext cx="143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CoA-SH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26C345-035E-4796-B83D-DA03E1295FA9}"/>
                  </a:ext>
                </a:extLst>
              </p:cNvPr>
              <p:cNvSpPr txBox="1"/>
              <p:nvPr/>
            </p:nvSpPr>
            <p:spPr>
              <a:xfrm>
                <a:off x="2813602" y="3287306"/>
                <a:ext cx="621017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26C345-035E-4796-B83D-DA03E1295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02" y="3287306"/>
                <a:ext cx="621017" cy="369332"/>
              </a:xfrm>
              <a:prstGeom prst="rect">
                <a:avLst/>
              </a:prstGeom>
              <a:blipFill>
                <a:blip r:embed="rId2"/>
                <a:stretch>
                  <a:fillRect l="-8911" t="-8197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48F69-4C7E-490E-8394-EFBFAA197581}"/>
              </a:ext>
            </a:extLst>
          </p:cNvPr>
          <p:cNvCxnSpPr/>
          <p:nvPr/>
        </p:nvCxnSpPr>
        <p:spPr>
          <a:xfrm flipH="1">
            <a:off x="2011201" y="3140968"/>
            <a:ext cx="340385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E4DFAC-7854-4089-B41D-A1899771EE52}"/>
                  </a:ext>
                </a:extLst>
              </p:cNvPr>
              <p:cNvSpPr txBox="1"/>
              <p:nvPr/>
            </p:nvSpPr>
            <p:spPr>
              <a:xfrm>
                <a:off x="1524002" y="3358498"/>
                <a:ext cx="899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E4DFAC-7854-4089-B41D-A1899771E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3358498"/>
                <a:ext cx="899591" cy="369332"/>
              </a:xfrm>
              <a:prstGeom prst="rect">
                <a:avLst/>
              </a:prstGeom>
              <a:blipFill>
                <a:blip r:embed="rId3"/>
                <a:stretch>
                  <a:fillRect l="-5405" t="-9836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0F1BD1-BFD1-4194-92B1-B93C4294C681}"/>
              </a:ext>
            </a:extLst>
          </p:cNvPr>
          <p:cNvCxnSpPr/>
          <p:nvPr/>
        </p:nvCxnSpPr>
        <p:spPr>
          <a:xfrm>
            <a:off x="2473357" y="4725144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9DC825-3CDD-4175-9B76-7C0340F725C3}"/>
              </a:ext>
            </a:extLst>
          </p:cNvPr>
          <p:cNvSpPr txBox="1"/>
          <p:nvPr/>
        </p:nvSpPr>
        <p:spPr>
          <a:xfrm>
            <a:off x="2011201" y="4372500"/>
            <a:ext cx="1708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Acetyl-CoA</a:t>
            </a:r>
            <a:endParaRPr lang="de-AT" sz="1100" dirty="0"/>
          </a:p>
        </p:txBody>
      </p:sp>
      <p:pic>
        <p:nvPicPr>
          <p:cNvPr id="3076" name="Picture 4" descr="Image result for acetoacetyl coa">
            <a:extLst>
              <a:ext uri="{FF2B5EF4-FFF2-40B4-BE49-F238E27FC236}">
                <a16:creationId xmlns:a16="http://schemas.microsoft.com/office/drawing/2014/main" id="{B4498A6D-1F7E-4477-89F6-14738F84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5" y="5461547"/>
            <a:ext cx="1411503" cy="4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A6C77F-D966-4FF7-A0AD-91EDE08E1928}"/>
              </a:ext>
            </a:extLst>
          </p:cNvPr>
          <p:cNvSpPr txBox="1"/>
          <p:nvPr/>
        </p:nvSpPr>
        <p:spPr>
          <a:xfrm>
            <a:off x="1861903" y="6022094"/>
            <a:ext cx="141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Acetoacetyl</a:t>
            </a:r>
            <a:r>
              <a:rPr lang="en-GB" sz="1200" dirty="0"/>
              <a:t>-CoA</a:t>
            </a:r>
            <a:endParaRPr lang="de-AT" sz="1200" dirty="0"/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CC939ACE-6070-47BC-AB83-CD0B7602EC23}"/>
              </a:ext>
            </a:extLst>
          </p:cNvPr>
          <p:cNvSpPr/>
          <p:nvPr/>
        </p:nvSpPr>
        <p:spPr>
          <a:xfrm>
            <a:off x="2607548" y="4757062"/>
            <a:ext cx="268377" cy="51889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E80F7A-F794-4605-B932-D6ACD348A794}"/>
              </a:ext>
            </a:extLst>
          </p:cNvPr>
          <p:cNvSpPr txBox="1"/>
          <p:nvPr/>
        </p:nvSpPr>
        <p:spPr>
          <a:xfrm>
            <a:off x="2875924" y="4652721"/>
            <a:ext cx="1000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Acetyl-CoA</a:t>
            </a:r>
            <a:endParaRPr lang="de-AT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940E74-24FA-4652-98FD-A5B32BE1D7AF}"/>
              </a:ext>
            </a:extLst>
          </p:cNvPr>
          <p:cNvSpPr txBox="1"/>
          <p:nvPr/>
        </p:nvSpPr>
        <p:spPr>
          <a:xfrm>
            <a:off x="2875923" y="5078664"/>
            <a:ext cx="78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CoA-SH</a:t>
            </a:r>
            <a:endParaRPr lang="de-AT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93D9A9-A447-48F9-BF4C-2A9B2D6C97FA}"/>
              </a:ext>
            </a:extLst>
          </p:cNvPr>
          <p:cNvSpPr txBox="1"/>
          <p:nvPr/>
        </p:nvSpPr>
        <p:spPr>
          <a:xfrm>
            <a:off x="1775522" y="1916832"/>
            <a:ext cx="3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de-AT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759E4-4A0F-43FF-89DE-ADF26D818873}"/>
              </a:ext>
            </a:extLst>
          </p:cNvPr>
          <p:cNvSpPr txBox="1"/>
          <p:nvPr/>
        </p:nvSpPr>
        <p:spPr>
          <a:xfrm>
            <a:off x="1643308" y="4094441"/>
            <a:ext cx="30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de-AT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3F492E3-439A-4522-897C-C1255D3EC3CC}"/>
              </a:ext>
            </a:extLst>
          </p:cNvPr>
          <p:cNvCxnSpPr>
            <a:cxnSpLocks/>
          </p:cNvCxnSpPr>
          <p:nvPr/>
        </p:nvCxnSpPr>
        <p:spPr>
          <a:xfrm>
            <a:off x="3362752" y="5865083"/>
            <a:ext cx="1211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51F7141E-0DE3-43D8-A832-2ECF8E27A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3"/>
          <a:stretch/>
        </p:blipFill>
        <p:spPr>
          <a:xfrm>
            <a:off x="4581573" y="5304952"/>
            <a:ext cx="1424003" cy="743755"/>
          </a:xfrm>
          <a:prstGeom prst="rect">
            <a:avLst/>
          </a:prstGeom>
        </p:spPr>
      </p:pic>
      <p:sp>
        <p:nvSpPr>
          <p:cNvPr id="50" name="Arrow: Curved Right 49">
            <a:extLst>
              <a:ext uri="{FF2B5EF4-FFF2-40B4-BE49-F238E27FC236}">
                <a16:creationId xmlns:a16="http://schemas.microsoft.com/office/drawing/2014/main" id="{2701289F-6023-4566-B438-F66FC673CF03}"/>
              </a:ext>
            </a:extLst>
          </p:cNvPr>
          <p:cNvSpPr/>
          <p:nvPr/>
        </p:nvSpPr>
        <p:spPr>
          <a:xfrm rot="16200000">
            <a:off x="3978226" y="5337818"/>
            <a:ext cx="276999" cy="64618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6D65C8-4604-4943-8CE2-DED91B43EFF5}"/>
                  </a:ext>
                </a:extLst>
              </p:cNvPr>
              <p:cNvSpPr txBox="1"/>
              <p:nvPr/>
            </p:nvSpPr>
            <p:spPr>
              <a:xfrm>
                <a:off x="3362753" y="5234718"/>
                <a:ext cx="17877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NADH+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de-AT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6D65C8-4604-4943-8CE2-DED91B43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53" y="5234718"/>
                <a:ext cx="1787764" cy="276999"/>
              </a:xfrm>
              <a:prstGeom prst="rect">
                <a:avLst/>
              </a:prstGeom>
              <a:blipFill>
                <a:blip r:embed="rId6"/>
                <a:stretch>
                  <a:fillRect l="-341" t="-4444" b="-1555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F83507A-ED16-45D1-ADAC-B9F7F9996BEF}"/>
              </a:ext>
            </a:extLst>
          </p:cNvPr>
          <p:cNvSpPr txBox="1"/>
          <p:nvPr/>
        </p:nvSpPr>
        <p:spPr>
          <a:xfrm>
            <a:off x="4174028" y="5240960"/>
            <a:ext cx="69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NAD+</a:t>
            </a:r>
            <a:endParaRPr lang="de-AT" sz="12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8603090-B3F8-4678-8A7C-5D6A6899BCCA}"/>
              </a:ext>
            </a:extLst>
          </p:cNvPr>
          <p:cNvCxnSpPr/>
          <p:nvPr/>
        </p:nvCxnSpPr>
        <p:spPr>
          <a:xfrm>
            <a:off x="6240016" y="5865083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B96B48F-A1AA-48FE-B4CE-08DDFCE55008}"/>
              </a:ext>
            </a:extLst>
          </p:cNvPr>
          <p:cNvCxnSpPr/>
          <p:nvPr/>
        </p:nvCxnSpPr>
        <p:spPr>
          <a:xfrm>
            <a:off x="6392416" y="6017483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1631ABB3-8CEA-447C-A3DF-3A975A510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0" y="5550112"/>
            <a:ext cx="1234616" cy="498595"/>
          </a:xfrm>
          <a:prstGeom prst="rect">
            <a:avLst/>
          </a:prstGeom>
        </p:spPr>
      </p:pic>
      <p:sp>
        <p:nvSpPr>
          <p:cNvPr id="64" name="Arrow: Curved Right 63">
            <a:extLst>
              <a:ext uri="{FF2B5EF4-FFF2-40B4-BE49-F238E27FC236}">
                <a16:creationId xmlns:a16="http://schemas.microsoft.com/office/drawing/2014/main" id="{D288AB53-E5A6-4CDC-B882-5D75A63E4509}"/>
              </a:ext>
            </a:extLst>
          </p:cNvPr>
          <p:cNvSpPr/>
          <p:nvPr/>
        </p:nvSpPr>
        <p:spPr>
          <a:xfrm rot="16200000">
            <a:off x="6501694" y="5365521"/>
            <a:ext cx="276999" cy="64618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25C5E2F-750E-42A4-8B8E-2F886E769305}"/>
                  </a:ext>
                </a:extLst>
              </p:cNvPr>
              <p:cNvSpPr txBox="1"/>
              <p:nvPr/>
            </p:nvSpPr>
            <p:spPr>
              <a:xfrm>
                <a:off x="5816475" y="5278183"/>
                <a:ext cx="17877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NADH+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de-AT" sz="1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25C5E2F-750E-42A4-8B8E-2F886E769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75" y="5278183"/>
                <a:ext cx="1787764" cy="276999"/>
              </a:xfrm>
              <a:prstGeom prst="rect">
                <a:avLst/>
              </a:prstGeom>
              <a:blipFill>
                <a:blip r:embed="rId8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DFD48AC-6AEF-4C85-9B8B-E2F2A2CC787B}"/>
              </a:ext>
            </a:extLst>
          </p:cNvPr>
          <p:cNvSpPr txBox="1"/>
          <p:nvPr/>
        </p:nvSpPr>
        <p:spPr>
          <a:xfrm>
            <a:off x="6708070" y="5273113"/>
            <a:ext cx="69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NAD+</a:t>
            </a:r>
            <a:endParaRPr lang="de-AT" sz="1200" dirty="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2022B2-D29F-4C35-A09D-FC01EA80B068}"/>
              </a:ext>
            </a:extLst>
          </p:cNvPr>
          <p:cNvSpPr txBox="1"/>
          <p:nvPr/>
        </p:nvSpPr>
        <p:spPr>
          <a:xfrm>
            <a:off x="7405905" y="6068476"/>
            <a:ext cx="123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Butyryl-CoA</a:t>
            </a:r>
            <a:endParaRPr lang="de-AT" sz="12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45AA23-588B-49D0-893F-86F04BC3B1FA}"/>
              </a:ext>
            </a:extLst>
          </p:cNvPr>
          <p:cNvCxnSpPr>
            <a:cxnSpLocks/>
          </p:cNvCxnSpPr>
          <p:nvPr/>
        </p:nvCxnSpPr>
        <p:spPr>
          <a:xfrm>
            <a:off x="8640523" y="5918249"/>
            <a:ext cx="623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338D995-4AA8-4F1F-979F-54402B50DDBF}"/>
              </a:ext>
            </a:extLst>
          </p:cNvPr>
          <p:cNvCxnSpPr>
            <a:cxnSpLocks/>
          </p:cNvCxnSpPr>
          <p:nvPr/>
        </p:nvCxnSpPr>
        <p:spPr>
          <a:xfrm>
            <a:off x="8760298" y="6048705"/>
            <a:ext cx="623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Image result for Butyrate">
            <a:extLst>
              <a:ext uri="{FF2B5EF4-FFF2-40B4-BE49-F238E27FC236}">
                <a16:creationId xmlns:a16="http://schemas.microsoft.com/office/drawing/2014/main" id="{E6C26D30-8D31-444B-B0B6-B9DE755A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52" y="5522410"/>
            <a:ext cx="1036283" cy="5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E31E264-992F-409D-94AA-4BAB8A7FB36E}"/>
              </a:ext>
            </a:extLst>
          </p:cNvPr>
          <p:cNvSpPr txBox="1"/>
          <p:nvPr/>
        </p:nvSpPr>
        <p:spPr>
          <a:xfrm>
            <a:off x="9608212" y="6099932"/>
            <a:ext cx="84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Butyrate</a:t>
            </a:r>
            <a:endParaRPr lang="de-AT" sz="1200" dirty="0"/>
          </a:p>
        </p:txBody>
      </p:sp>
      <p:sp>
        <p:nvSpPr>
          <p:cNvPr id="74" name="Arrow: Curved Right 73">
            <a:extLst>
              <a:ext uri="{FF2B5EF4-FFF2-40B4-BE49-F238E27FC236}">
                <a16:creationId xmlns:a16="http://schemas.microsoft.com/office/drawing/2014/main" id="{0491ADF5-6814-4FE5-B98D-857A29328960}"/>
              </a:ext>
            </a:extLst>
          </p:cNvPr>
          <p:cNvSpPr/>
          <p:nvPr/>
        </p:nvSpPr>
        <p:spPr>
          <a:xfrm rot="16200000">
            <a:off x="8813938" y="5337818"/>
            <a:ext cx="276999" cy="64618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84EB7A-DC59-4F98-ADFA-0C8D6D4FACAD}"/>
              </a:ext>
            </a:extLst>
          </p:cNvPr>
          <p:cNvSpPr txBox="1"/>
          <p:nvPr/>
        </p:nvSpPr>
        <p:spPr>
          <a:xfrm>
            <a:off x="8280426" y="5170300"/>
            <a:ext cx="69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ADP+P</a:t>
            </a:r>
            <a:endParaRPr lang="de-AT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57A741-EAD9-426B-95DE-E150DD6E449A}"/>
              </a:ext>
            </a:extLst>
          </p:cNvPr>
          <p:cNvSpPr txBox="1"/>
          <p:nvPr/>
        </p:nvSpPr>
        <p:spPr>
          <a:xfrm>
            <a:off x="8978262" y="5156449"/>
            <a:ext cx="54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ATP</a:t>
            </a:r>
            <a:endParaRPr lang="de-AT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6293F96-8651-4532-850B-F86C38D5E36B}"/>
                  </a:ext>
                </a:extLst>
              </p:cNvPr>
              <p:cNvSpPr txBox="1"/>
              <p:nvPr/>
            </p:nvSpPr>
            <p:spPr>
              <a:xfrm>
                <a:off x="6682026" y="1994697"/>
                <a:ext cx="410136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GB" dirty="0"/>
                  <a:t>During the first step of fermentation a total of </a:t>
                </a:r>
                <a:r>
                  <a:rPr lang="en-GB" b="1" dirty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AT" dirty="0"/>
                  <a:t>and </a:t>
                </a:r>
                <a:r>
                  <a:rPr lang="de-AT" b="1" dirty="0"/>
                  <a:t>4 electrons </a:t>
                </a:r>
                <a:r>
                  <a:rPr lang="de-AT" dirty="0"/>
                  <a:t>are realeased.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GB" b="1" dirty="0"/>
                  <a:t>F</a:t>
                </a:r>
                <a:r>
                  <a:rPr lang="de-AT" b="1" dirty="0"/>
                  <a:t>erredoxin </a:t>
                </a:r>
                <a:r>
                  <a:rPr lang="de-AT" dirty="0"/>
                  <a:t>accepts the electrons and passes them on to Hydrogen, while being catalyzed by </a:t>
                </a:r>
                <a:r>
                  <a:rPr lang="de-AT" b="1" dirty="0"/>
                  <a:t>Hydrogenase</a:t>
                </a:r>
                <a:r>
                  <a:rPr lang="de-AT" dirty="0"/>
                  <a:t> 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GB" dirty="0">
                    <a:solidFill>
                      <a:srgbClr val="FF0000"/>
                    </a:solidFill>
                  </a:rPr>
                  <a:t>M</a:t>
                </a:r>
                <a:r>
                  <a:rPr lang="de-AT" dirty="0">
                    <a:solidFill>
                      <a:srgbClr val="FF0000"/>
                    </a:solidFill>
                  </a:rPr>
                  <a:t>olecular Hydrogen </a:t>
                </a:r>
                <a:r>
                  <a:rPr lang="de-AT" dirty="0"/>
                  <a:t>is formed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endParaRPr lang="de-AT" dirty="0"/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endParaRPr lang="de-AT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6293F96-8651-4532-850B-F86C38D5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26" y="1994697"/>
                <a:ext cx="4101361" cy="2862322"/>
              </a:xfrm>
              <a:prstGeom prst="rect">
                <a:avLst/>
              </a:prstGeom>
              <a:blipFill>
                <a:blip r:embed="rId10"/>
                <a:stretch>
                  <a:fillRect l="-892" t="-1064" r="-13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row: Curved Right 80">
            <a:extLst>
              <a:ext uri="{FF2B5EF4-FFF2-40B4-BE49-F238E27FC236}">
                <a16:creationId xmlns:a16="http://schemas.microsoft.com/office/drawing/2014/main" id="{115FAFA8-FE83-4411-8B90-3E2B8210ACD1}"/>
              </a:ext>
            </a:extLst>
          </p:cNvPr>
          <p:cNvSpPr/>
          <p:nvPr/>
        </p:nvSpPr>
        <p:spPr>
          <a:xfrm rot="10800000" flipH="1">
            <a:off x="4323702" y="3075270"/>
            <a:ext cx="350069" cy="53794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2" name="Arrow: Curved Right 81">
            <a:extLst>
              <a:ext uri="{FF2B5EF4-FFF2-40B4-BE49-F238E27FC236}">
                <a16:creationId xmlns:a16="http://schemas.microsoft.com/office/drawing/2014/main" id="{B5C5ECF2-E102-4F5F-BFD8-61DF9EFC2328}"/>
              </a:ext>
            </a:extLst>
          </p:cNvPr>
          <p:cNvSpPr/>
          <p:nvPr/>
        </p:nvSpPr>
        <p:spPr>
          <a:xfrm flipH="1">
            <a:off x="4916113" y="3092333"/>
            <a:ext cx="307371" cy="53794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5080AE-1C23-486F-B4DF-071FD9F23A4B}"/>
                  </a:ext>
                </a:extLst>
              </p:cNvPr>
              <p:cNvSpPr txBox="1"/>
              <p:nvPr/>
            </p:nvSpPr>
            <p:spPr>
              <a:xfrm>
                <a:off x="4520936" y="2721901"/>
                <a:ext cx="149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𝐹𝑑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</m:oMath>
                  </m:oMathPara>
                </a14:m>
                <a:endParaRPr lang="de-A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5080AE-1C23-486F-B4DF-071FD9F23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936" y="2721901"/>
                <a:ext cx="149701" cy="369332"/>
              </a:xfrm>
              <a:prstGeom prst="rect">
                <a:avLst/>
              </a:prstGeom>
              <a:blipFill>
                <a:blip r:embed="rId11"/>
                <a:stretch>
                  <a:fillRect l="-8333" r="-375000" b="-1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E13FEA-1F5C-406A-ABFE-9AF77A49885C}"/>
                  </a:ext>
                </a:extLst>
              </p:cNvPr>
              <p:cNvSpPr txBox="1"/>
              <p:nvPr/>
            </p:nvSpPr>
            <p:spPr>
              <a:xfrm>
                <a:off x="4505846" y="3584601"/>
                <a:ext cx="436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𝐹𝑑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</m:oMath>
                  </m:oMathPara>
                </a14:m>
                <a:endParaRPr lang="de-A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E13FEA-1F5C-406A-ABFE-9AF77A49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46" y="3584601"/>
                <a:ext cx="436031" cy="369332"/>
              </a:xfrm>
              <a:prstGeom prst="rect">
                <a:avLst/>
              </a:prstGeom>
              <a:blipFill>
                <a:blip r:embed="rId12"/>
                <a:stretch>
                  <a:fillRect r="-402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A5FAFB-B1E5-4672-B159-11CD8B392691}"/>
                  </a:ext>
                </a:extLst>
              </p:cNvPr>
              <p:cNvSpPr txBox="1"/>
              <p:nvPr/>
            </p:nvSpPr>
            <p:spPr>
              <a:xfrm>
                <a:off x="5616617" y="2924273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A5FAFB-B1E5-4672-B159-11CD8B392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17" y="2924273"/>
                <a:ext cx="61206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30EAAE-5DDA-44D0-B9BE-D6920D5FB26E}"/>
                  </a:ext>
                </a:extLst>
              </p:cNvPr>
              <p:cNvSpPr txBox="1"/>
              <p:nvPr/>
            </p:nvSpPr>
            <p:spPr>
              <a:xfrm>
                <a:off x="5631642" y="3339006"/>
                <a:ext cx="62101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A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C30EAAE-5DDA-44D0-B9BE-D6920D5F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42" y="3339006"/>
                <a:ext cx="621017" cy="369332"/>
              </a:xfrm>
              <a:prstGeom prst="rect">
                <a:avLst/>
              </a:prstGeom>
              <a:blipFill>
                <a:blip r:embed="rId14"/>
                <a:stretch>
                  <a:fillRect l="-8824"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505766FD-BC93-4395-9CFE-B4256A2549D2}"/>
              </a:ext>
            </a:extLst>
          </p:cNvPr>
          <p:cNvSpPr txBox="1"/>
          <p:nvPr/>
        </p:nvSpPr>
        <p:spPr>
          <a:xfrm>
            <a:off x="3877252" y="2362269"/>
            <a:ext cx="114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Ferredoxine</a:t>
            </a:r>
            <a:endParaRPr lang="de-AT" sz="1200" dirty="0"/>
          </a:p>
        </p:txBody>
      </p:sp>
      <p:sp>
        <p:nvSpPr>
          <p:cNvPr id="52" name="Arrow: Curved Right 51">
            <a:extLst>
              <a:ext uri="{FF2B5EF4-FFF2-40B4-BE49-F238E27FC236}">
                <a16:creationId xmlns:a16="http://schemas.microsoft.com/office/drawing/2014/main" id="{7941DB98-0F0F-42BC-99D4-4D082A271458}"/>
              </a:ext>
            </a:extLst>
          </p:cNvPr>
          <p:cNvSpPr/>
          <p:nvPr/>
        </p:nvSpPr>
        <p:spPr>
          <a:xfrm>
            <a:off x="5371244" y="3090243"/>
            <a:ext cx="268377" cy="51889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6E09F01-B36B-489D-BD6A-C6457EE4114E}"/>
              </a:ext>
            </a:extLst>
          </p:cNvPr>
          <p:cNvSpPr txBox="1"/>
          <p:nvPr/>
        </p:nvSpPr>
        <p:spPr>
          <a:xfrm>
            <a:off x="2115905" y="250756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Pyruvate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8F2248-ABC6-43FB-8637-81663F88CC7C}"/>
              </a:ext>
            </a:extLst>
          </p:cNvPr>
          <p:cNvSpPr txBox="1"/>
          <p:nvPr/>
        </p:nvSpPr>
        <p:spPr>
          <a:xfrm>
            <a:off x="4422928" y="6045334"/>
            <a:ext cx="1707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3-Hydroxybutyryl-CoA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82AA79-5B2A-40D9-A383-A1DDBB628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45412" y="1462574"/>
            <a:ext cx="814864" cy="11157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DED1B66-974A-45EC-BDBE-75FA3903CF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33559" y="3762438"/>
            <a:ext cx="1268188" cy="742567"/>
          </a:xfrm>
          <a:prstGeom prst="rect">
            <a:avLst/>
          </a:prstGeom>
        </p:spPr>
      </p:pic>
      <p:pic>
        <p:nvPicPr>
          <p:cNvPr id="57" name="Picture 8" descr="Image result for ferredoxin">
            <a:extLst>
              <a:ext uri="{FF2B5EF4-FFF2-40B4-BE49-F238E27FC236}">
                <a16:creationId xmlns:a16="http://schemas.microsoft.com/office/drawing/2014/main" id="{7F29106B-5861-4A73-805E-92E69C84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91" y="1372620"/>
            <a:ext cx="1311847" cy="9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4669-5D80-460B-A267-6755E3D3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Closer Look at the First Step</a:t>
            </a:r>
            <a:endParaRPr lang="de-AT" dirty="0"/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D542D387-C42E-46FF-A70F-5831B3D1D185}"/>
              </a:ext>
            </a:extLst>
          </p:cNvPr>
          <p:cNvSpPr/>
          <p:nvPr/>
        </p:nvSpPr>
        <p:spPr>
          <a:xfrm>
            <a:off x="2999656" y="1674167"/>
            <a:ext cx="2303168" cy="113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chemeClr val="bg2"/>
                </a:solidFill>
              </a:rPr>
              <a:t>2 Pyruvate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643F57C-F24B-4846-BC69-A61EC746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37" y="1674168"/>
            <a:ext cx="804089" cy="12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7">
            <a:extLst>
              <a:ext uri="{FF2B5EF4-FFF2-40B4-BE49-F238E27FC236}">
                <a16:creationId xmlns:a16="http://schemas.microsoft.com/office/drawing/2014/main" id="{7CE7C7DC-08B0-443A-BD8D-B8B03459AC08}"/>
              </a:ext>
            </a:extLst>
          </p:cNvPr>
          <p:cNvSpPr/>
          <p:nvPr/>
        </p:nvSpPr>
        <p:spPr>
          <a:xfrm>
            <a:off x="2999656" y="4653137"/>
            <a:ext cx="2448272" cy="1204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bg2"/>
                </a:solidFill>
              </a:rPr>
              <a:t>2 Acetyl-CoA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3475C-CD2B-4D4D-9807-2A34761F71F8}"/>
              </a:ext>
            </a:extLst>
          </p:cNvPr>
          <p:cNvSpPr txBox="1"/>
          <p:nvPr/>
        </p:nvSpPr>
        <p:spPr>
          <a:xfrm flipH="1">
            <a:off x="5015882" y="2563992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</a:t>
            </a:r>
            <a:endParaRPr lang="de-AT" sz="1400" dirty="0"/>
          </a:p>
        </p:txBody>
      </p:sp>
      <p:pic>
        <p:nvPicPr>
          <p:cNvPr id="12" name="Picture 2" descr="Image result for acetyl co a">
            <a:extLst>
              <a:ext uri="{FF2B5EF4-FFF2-40B4-BE49-F238E27FC236}">
                <a16:creationId xmlns:a16="http://schemas.microsoft.com/office/drawing/2014/main" id="{41C0EA70-BC12-443B-8243-1FFAB5C6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25" y="5085185"/>
            <a:ext cx="1112911" cy="5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5">
            <a:extLst>
              <a:ext uri="{FF2B5EF4-FFF2-40B4-BE49-F238E27FC236}">
                <a16:creationId xmlns:a16="http://schemas.microsoft.com/office/drawing/2014/main" id="{2DBD3DED-7CE9-479B-9A7C-341FAD55FFF7}"/>
              </a:ext>
            </a:extLst>
          </p:cNvPr>
          <p:cNvSpPr/>
          <p:nvPr/>
        </p:nvSpPr>
        <p:spPr>
          <a:xfrm flipH="1">
            <a:off x="5634080" y="1925490"/>
            <a:ext cx="923843" cy="5635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 CoA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llipse 50">
                <a:extLst>
                  <a:ext uri="{FF2B5EF4-FFF2-40B4-BE49-F238E27FC236}">
                    <a16:creationId xmlns:a16="http://schemas.microsoft.com/office/drawing/2014/main" id="{70CCFF14-A8C2-4976-88F6-DCD115686160}"/>
                  </a:ext>
                </a:extLst>
              </p:cNvPr>
              <p:cNvSpPr/>
              <p:nvPr/>
            </p:nvSpPr>
            <p:spPr>
              <a:xfrm>
                <a:off x="4716351" y="3295045"/>
                <a:ext cx="605067" cy="56359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de-DE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Ellipse 50">
                <a:extLst>
                  <a:ext uri="{FF2B5EF4-FFF2-40B4-BE49-F238E27FC236}">
                    <a16:creationId xmlns:a16="http://schemas.microsoft.com/office/drawing/2014/main" id="{70CCFF14-A8C2-4976-88F6-DCD115686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351" y="3295045"/>
                <a:ext cx="605067" cy="56359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lipse 50">
            <a:extLst>
              <a:ext uri="{FF2B5EF4-FFF2-40B4-BE49-F238E27FC236}">
                <a16:creationId xmlns:a16="http://schemas.microsoft.com/office/drawing/2014/main" id="{6F7F5B47-BD33-46AE-870C-35CA14BB9475}"/>
              </a:ext>
            </a:extLst>
          </p:cNvPr>
          <p:cNvSpPr/>
          <p:nvPr/>
        </p:nvSpPr>
        <p:spPr>
          <a:xfrm>
            <a:off x="6717308" y="5085184"/>
            <a:ext cx="605067" cy="563599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2 H</a:t>
            </a:r>
            <a:r>
              <a:rPr lang="de-DE" sz="1600" b="1" baseline="-25000" dirty="0">
                <a:solidFill>
                  <a:schemeClr val="bg1"/>
                </a:solidFill>
              </a:rPr>
              <a:t>2</a:t>
            </a:r>
            <a:endParaRPr lang="de-DE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50">
                <a:extLst>
                  <a:ext uri="{FF2B5EF4-FFF2-40B4-BE49-F238E27FC236}">
                    <a16:creationId xmlns:a16="http://schemas.microsoft.com/office/drawing/2014/main" id="{4E46F0F4-5D09-4795-92E4-CB502221BF74}"/>
                  </a:ext>
                </a:extLst>
              </p:cNvPr>
              <p:cNvSpPr/>
              <p:nvPr/>
            </p:nvSpPr>
            <p:spPr>
              <a:xfrm>
                <a:off x="4652977" y="3604790"/>
                <a:ext cx="605067" cy="56359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de-DE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Ellipse 50">
                <a:extLst>
                  <a:ext uri="{FF2B5EF4-FFF2-40B4-BE49-F238E27FC236}">
                    <a16:creationId xmlns:a16="http://schemas.microsoft.com/office/drawing/2014/main" id="{4E46F0F4-5D09-4795-92E4-CB502221B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77" y="3604790"/>
                <a:ext cx="605067" cy="56359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8" descr="Image result for ferredoxin">
            <a:extLst>
              <a:ext uri="{FF2B5EF4-FFF2-40B4-BE49-F238E27FC236}">
                <a16:creationId xmlns:a16="http://schemas.microsoft.com/office/drawing/2014/main" id="{66C20231-C750-49A5-A879-76F338A9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24" y="2039064"/>
            <a:ext cx="1510091" cy="11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361A03-A622-42CE-9102-E8C1847AD26F}"/>
              </a:ext>
            </a:extLst>
          </p:cNvPr>
          <p:cNvSpPr txBox="1"/>
          <p:nvPr/>
        </p:nvSpPr>
        <p:spPr>
          <a:xfrm>
            <a:off x="8604489" y="30997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Ferredoxine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llipse 16">
                <a:extLst>
                  <a:ext uri="{FF2B5EF4-FFF2-40B4-BE49-F238E27FC236}">
                    <a16:creationId xmlns:a16="http://schemas.microsoft.com/office/drawing/2014/main" id="{F5097B28-B4B9-42DC-A600-A1D6906891D5}"/>
                  </a:ext>
                </a:extLst>
              </p:cNvPr>
              <p:cNvSpPr/>
              <p:nvPr/>
            </p:nvSpPr>
            <p:spPr>
              <a:xfrm flipH="1">
                <a:off x="8670468" y="2514682"/>
                <a:ext cx="923843" cy="56359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𝐹𝑑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3" name="Ellipse 16">
                <a:extLst>
                  <a:ext uri="{FF2B5EF4-FFF2-40B4-BE49-F238E27FC236}">
                    <a16:creationId xmlns:a16="http://schemas.microsoft.com/office/drawing/2014/main" id="{F5097B28-B4B9-42DC-A600-A1D690689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70468" y="2514682"/>
                <a:ext cx="923843" cy="56359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Down 25">
            <a:extLst>
              <a:ext uri="{FF2B5EF4-FFF2-40B4-BE49-F238E27FC236}">
                <a16:creationId xmlns:a16="http://schemas.microsoft.com/office/drawing/2014/main" id="{572D1F54-CB97-4AD1-9FB7-BAD683979D3A}"/>
              </a:ext>
            </a:extLst>
          </p:cNvPr>
          <p:cNvSpPr/>
          <p:nvPr/>
        </p:nvSpPr>
        <p:spPr>
          <a:xfrm>
            <a:off x="3922671" y="3181619"/>
            <a:ext cx="576064" cy="11034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50">
            <a:extLst>
              <a:ext uri="{FF2B5EF4-FFF2-40B4-BE49-F238E27FC236}">
                <a16:creationId xmlns:a16="http://schemas.microsoft.com/office/drawing/2014/main" id="{867785F4-F356-4662-98F5-81E2B4DD110C}"/>
              </a:ext>
            </a:extLst>
          </p:cNvPr>
          <p:cNvSpPr/>
          <p:nvPr/>
        </p:nvSpPr>
        <p:spPr>
          <a:xfrm>
            <a:off x="4498735" y="1504391"/>
            <a:ext cx="605067" cy="56359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2 CO</a:t>
            </a:r>
            <a:r>
              <a:rPr lang="de-DE" sz="1600" b="1" baseline="-25000" dirty="0">
                <a:solidFill>
                  <a:schemeClr val="bg1"/>
                </a:solidFill>
              </a:rPr>
              <a:t>2</a:t>
            </a:r>
            <a:endParaRPr lang="de-DE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llipse 13">
                <a:extLst>
                  <a:ext uri="{FF2B5EF4-FFF2-40B4-BE49-F238E27FC236}">
                    <a16:creationId xmlns:a16="http://schemas.microsoft.com/office/drawing/2014/main" id="{9D3C4CFF-7E1C-4753-85F2-44D34FFD3493}"/>
                  </a:ext>
                </a:extLst>
              </p:cNvPr>
              <p:cNvSpPr/>
              <p:nvPr/>
            </p:nvSpPr>
            <p:spPr>
              <a:xfrm>
                <a:off x="7171209" y="3278870"/>
                <a:ext cx="1044116" cy="56359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𝐹𝑑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Ellipse 13">
                <a:extLst>
                  <a:ext uri="{FF2B5EF4-FFF2-40B4-BE49-F238E27FC236}">
                    <a16:creationId xmlns:a16="http://schemas.microsoft.com/office/drawing/2014/main" id="{9D3C4CFF-7E1C-4753-85F2-44D34FFD3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209" y="3278870"/>
                <a:ext cx="1044116" cy="56359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llipse 16">
                <a:extLst>
                  <a:ext uri="{FF2B5EF4-FFF2-40B4-BE49-F238E27FC236}">
                    <a16:creationId xmlns:a16="http://schemas.microsoft.com/office/drawing/2014/main" id="{56ED0F04-EC7B-4E59-AF8B-3A28CC3DC852}"/>
                  </a:ext>
                </a:extLst>
              </p:cNvPr>
              <p:cNvSpPr/>
              <p:nvPr/>
            </p:nvSpPr>
            <p:spPr>
              <a:xfrm flipH="1">
                <a:off x="6557921" y="5040481"/>
                <a:ext cx="923843" cy="56359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𝐹𝑑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1" name="Ellipse 16">
                <a:extLst>
                  <a:ext uri="{FF2B5EF4-FFF2-40B4-BE49-F238E27FC236}">
                    <a16:creationId xmlns:a16="http://schemas.microsoft.com/office/drawing/2014/main" id="{56ED0F04-EC7B-4E59-AF8B-3A28CC3DC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7921" y="5040481"/>
                <a:ext cx="923843" cy="56359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8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0833 0.48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8802 0.46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2721 -0.053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270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1684 0.259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181 0.110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04948 0.2766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4 -0.00186 L 0.21068 -0.3747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-1865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  <p:bldP spid="20" grpId="2" animBg="1"/>
      <p:bldP spid="22" grpId="0"/>
      <p:bldP spid="22" grpId="1"/>
      <p:bldP spid="23" grpId="0" animBg="1"/>
      <p:bldP spid="23" grpId="1" animBg="1"/>
      <p:bldP spid="23" grpId="2" animBg="1"/>
      <p:bldP spid="26" grpId="0" animBg="1"/>
      <p:bldP spid="28" grpId="0" animBg="1"/>
      <p:bldP spid="28" grpId="1" animBg="1"/>
      <p:bldP spid="29" grpId="0" animBg="1"/>
      <p:bldP spid="29" grpId="1" animBg="1"/>
      <p:bldP spid="29" grpId="2" animBg="1"/>
      <p:bldP spid="31" grpId="0" animBg="1"/>
      <p:bldP spid="3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C0B9A6DA19D74BBD58D681B186BE21" ma:contentTypeVersion="0" ma:contentTypeDescription="Ein neues Dokument erstellen." ma:contentTypeScope="" ma:versionID="de69c0262708bdefce7ada5c40dbda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6439C6-EF42-474F-8B50-62AEECEDBD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64D433-0246-43EA-A486-8177CD6C7A6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920F3F-F1B1-4E85-8294-D6172AD85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479</Words>
  <Application>Microsoft Office PowerPoint</Application>
  <PresentationFormat>Breitbild</PresentationFormat>
  <Paragraphs>148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Tahoma</vt:lpstr>
      <vt:lpstr>Wingdings</vt:lpstr>
      <vt:lpstr>Klarheit</vt:lpstr>
      <vt:lpstr>PowerPoint-Präsentation</vt:lpstr>
      <vt:lpstr>What is Biohydrogen?</vt:lpstr>
      <vt:lpstr>Fermentation</vt:lpstr>
      <vt:lpstr>Goal of Fermentation</vt:lpstr>
      <vt:lpstr>Goal of the Fermentation</vt:lpstr>
      <vt:lpstr>PowerPoint-Präsentation</vt:lpstr>
      <vt:lpstr>PowerPoint-Präsentation</vt:lpstr>
      <vt:lpstr>Butanoic Acid Fermentation</vt:lpstr>
      <vt:lpstr>Closer Look at the First Step</vt:lpstr>
      <vt:lpstr>Butanoic Acid Fermentation</vt:lpstr>
      <vt:lpstr>Alcoholic Fermentation</vt:lpstr>
      <vt:lpstr>Bacteria of Butanoic Acid Fermentation</vt:lpstr>
      <vt:lpstr>Summary: Butanioc Acid Fermentation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Hintergrundinformationen Biogas</dc:title>
  <dc:creator>dürr</dc:creator>
  <cp:lastModifiedBy>Maximilian Dürschmied</cp:lastModifiedBy>
  <cp:revision>222</cp:revision>
  <dcterms:created xsi:type="dcterms:W3CDTF">2015-05-02T09:12:53Z</dcterms:created>
  <dcterms:modified xsi:type="dcterms:W3CDTF">2018-11-27T10:12:25Z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0x01010042C0B9A6DA19D74BBD58D681B186BE21</vt:lpwstr>
  </property>
</Properties>
</file>