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 snapToGrid="0" snapToObjects="1"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78FA-1175-7A4E-8032-9DA7CC4F9AA5}" type="datetimeFigureOut">
              <a:rPr lang="de-DE" smtClean="0"/>
              <a:t>01.02.2019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69DC-73EA-A04A-8B54-2B4BF3BEF73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87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25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5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55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04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11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67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C20F2-69B3-C341-8643-3D5614AB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D114DB-7957-3141-9F12-9B402772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1B47C-5A7A-8D49-9A74-33FB2510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9A50-D37A-1246-BCE6-511192EBD2B0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FEDC64-4EF9-B644-BF37-19BA56CB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62E532-581E-5D49-AE6A-D6467D06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8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3941C-32BB-1543-BDAA-245632DE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FEF24B-1A10-D849-BBB8-F54AE7F91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963147-3762-8141-85CC-5301CD5C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05F3-DACA-4845-8D78-4B255DD5C42E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100F1A-A582-8B45-84E8-5979AA37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401CAD-819D-D345-9577-81497EDB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7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07577A-2241-3D45-A748-4496DF438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82B06D-5F58-1447-BDD7-12AC07DDD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61A827-14CE-C64C-8BD3-8323822D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93B7-3791-8B4D-8880-109756B4C0A8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9FA0D-B047-224C-8C67-EDB50CC5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2579DC-8646-2E40-B07D-26EFBCA0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17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872B1-60CC-254F-B513-01E2F582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626089-5AAB-0D40-A681-176318F3F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B41178-625F-534E-A457-D305BE8A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6404-394E-4446-9DBA-DD37339D77AD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A8B8A5-8CF4-E64B-97C2-E60BA292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B763F3-349D-C440-959E-16CCF89C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0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B99C3-E476-2743-B2FD-2BB7B443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B114C7-8631-CE49-8307-8EE8EED30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38A8E4-C5A1-8744-ACD0-C23061A0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B2F-D6F1-CF45-A2FE-55573E57B6E9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E6C47F-019B-704F-B6C7-BE3248BF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4828E4-21A6-EA47-9D05-5D90EF1C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995F1-CB73-CF48-86A7-617DDD69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7DAA59-7D5F-8C41-B6CC-8F348CAAC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8417B3-4C2F-3444-9B66-105CDF108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25D661-07AD-0F47-BF21-F51C6F49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B47-21ED-2E47-99BD-27EA19A12E1E}" type="datetime1">
              <a:rPr lang="de-DE" smtClean="0"/>
              <a:t>01.02.2019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81EC05-380C-C441-B323-83CFE8D8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8DBF7A-4E5B-AF4F-A537-244AFD8C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76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134A4-A1C6-A94E-8731-308F25BE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C95F67-36B5-3146-869D-9FBD9D9B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09418-C80E-1D46-973D-BCBE2D89C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4B91-D4E8-4241-BB15-F8D135175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DAEA62-5485-CA4B-A04D-4FB4F9012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85295C-0282-B041-B49E-FB31927D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9893-88FF-7A4E-886B-58AAE8346F88}" type="datetime1">
              <a:rPr lang="de-DE" smtClean="0"/>
              <a:t>01.02.2019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20D631-B6F3-0F4A-B8BE-BBF91E34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C86CA0-59BD-7E45-AC74-EECDFB88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78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33C3F-0477-5842-9872-FC220405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183F11-1CCD-B049-BA6A-26B65A94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73FD-9DB8-3343-A65D-E8499DDB63D6}" type="datetime1">
              <a:rPr lang="de-DE" smtClean="0"/>
              <a:t>01.02.2019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D55C4B-4E49-6C49-9943-F94D9DB4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14EE1C-94AE-4B4E-8C78-59AF3660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15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B3EC29-B80E-F74C-A596-1450ACB9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B1A9-7AFA-A54B-BF04-FC0DFD731BD1}" type="datetime1">
              <a:rPr lang="de-DE" smtClean="0"/>
              <a:t>01.02.2019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250F1F-4380-5149-B910-7663F289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AF8BA8-B7A2-7147-97FC-578A0F76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71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A0BF3-C5E2-8647-8FB8-F910D064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9D79D7-B012-524E-97F2-47472AE2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0A3A62-1337-7A4F-8525-7877F60ED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9CE296-D997-EE40-B0E6-21EB1FE0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A2B4-C785-FA4B-8F97-9E35FAFB49BD}" type="datetime1">
              <a:rPr lang="de-DE" smtClean="0"/>
              <a:t>01.02.2019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83191-3FE1-6349-9EAD-6BF7DED4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A898BC-105A-1243-9AEE-4A99D5BA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12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18C41-3DF0-3340-A729-D323583B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40007-85BC-6849-B1DC-7839511A4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C41967-6A37-654D-AF4E-3A1787227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78C65-A50F-7743-8248-34C68BA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14-0668-9F47-B155-3275CA59FF5B}" type="datetime1">
              <a:rPr lang="de-DE" smtClean="0"/>
              <a:t>01.02.2019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135888-8736-B34A-900D-C640225C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F42AA6-E6AC-D942-88D5-FC49AF78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8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8B510C-C32F-6E4D-8912-D4B51DB2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D8E64-B77F-2D4A-8C78-99C502DB7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20BFFD-EA33-604D-B118-BA336DDE3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0E57-2CAC-D24B-9E8E-3E1FE79C831C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C85318-F612-5445-9A69-4FFC43174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0BF09E-1074-B148-83EB-187269D17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D1401CC3-7B70-BB44-87A6-4E42C79A1FBD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8321"/>
            <a:ext cx="2293034" cy="66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2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B260-DD7A-8944-86BF-EEAFA91D4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Bacterial degradation of several plastics: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412B7E-0BB3-904F-B7AF-11F171D5C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Test for viability and development of bacteria</a:t>
            </a:r>
          </a:p>
        </p:txBody>
      </p:sp>
      <p:pic>
        <p:nvPicPr>
          <p:cNvPr id="4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F22A8C2E-857F-C14B-94DE-82688C792E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79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AAF1-FE73-904C-BE71-D2AB3424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D3E25-EA69-874C-AB65-E018FAE2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Observe your results. Are there any differences in degradation rate of your plastic between Bacillus subtilis (B) and Pseudomonas </a:t>
            </a:r>
            <a:r>
              <a:rPr lang="en-GB" noProof="0" dirty="0" err="1"/>
              <a:t>fluorescens</a:t>
            </a:r>
            <a:r>
              <a:rPr lang="en-GB" noProof="0" dirty="0"/>
              <a:t> (P)?</a:t>
            </a:r>
          </a:p>
          <a:p>
            <a:pPr lvl="1"/>
            <a:r>
              <a:rPr lang="en-GB" noProof="0" dirty="0"/>
              <a:t>Are there any (small) holes or cracks in the plastic?</a:t>
            </a:r>
          </a:p>
          <a:p>
            <a:pPr lvl="1"/>
            <a:r>
              <a:rPr lang="en-GB" dirty="0"/>
              <a:t>Is the plastic more fragile than before?</a:t>
            </a:r>
            <a:endParaRPr lang="en-GB" noProof="0" dirty="0"/>
          </a:p>
          <a:p>
            <a:r>
              <a:rPr lang="en-GB" noProof="0" dirty="0"/>
              <a:t>Take a picture of each petri dish and interpret the results.</a:t>
            </a:r>
          </a:p>
          <a:p>
            <a:pPr lvl="1"/>
            <a:r>
              <a:rPr lang="en-GB" noProof="0" dirty="0"/>
              <a:t>Can </a:t>
            </a:r>
            <a:r>
              <a:rPr lang="en-GB" dirty="0"/>
              <a:t>y</a:t>
            </a:r>
            <a:r>
              <a:rPr lang="en-GB" noProof="0" dirty="0" err="1"/>
              <a:t>ou</a:t>
            </a:r>
            <a:r>
              <a:rPr lang="en-GB" noProof="0" dirty="0"/>
              <a:t> detect bacteria colonies?</a:t>
            </a:r>
          </a:p>
          <a:p>
            <a:pPr lvl="1"/>
            <a:r>
              <a:rPr lang="en-GB" dirty="0"/>
              <a:t>Compare your results to the negative control.</a:t>
            </a:r>
            <a:endParaRPr lang="en-GB" noProof="0" dirty="0"/>
          </a:p>
          <a:p>
            <a:r>
              <a:rPr lang="en-GB" noProof="0" dirty="0"/>
              <a:t>Prepare a presentation of your results and present it to the audience. </a:t>
            </a:r>
          </a:p>
          <a:p>
            <a:pPr lvl="1"/>
            <a:r>
              <a:rPr lang="en-GB" dirty="0"/>
              <a:t>You may compare your results to the group with the same plastic.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841589-E30A-9A43-8666-F1E8FD70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A7B9D5-F213-6642-B5FD-B0A6E0F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98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BF64B-7836-DC47-BAD1-72FBCFF3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88CB4-8F7B-C24B-B879-7E0D9949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082"/>
            <a:ext cx="10515600" cy="4351338"/>
          </a:xfrm>
        </p:spPr>
        <p:txBody>
          <a:bodyPr/>
          <a:lstStyle/>
          <a:p>
            <a:r>
              <a:rPr lang="en-GB" dirty="0"/>
              <a:t>There are twelve groups.</a:t>
            </a:r>
          </a:p>
          <a:p>
            <a:r>
              <a:rPr lang="en-GB" dirty="0"/>
              <a:t>Each group analyses one sort of plastic. There are six different plastic sorts, so two groups work with the same plastic.</a:t>
            </a:r>
          </a:p>
          <a:p>
            <a:r>
              <a:rPr lang="en-GB" dirty="0"/>
              <a:t>Three prepared flasks are provided to each group.</a:t>
            </a:r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34F28E-433D-5045-9C20-B798F469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FD1BA9-FD02-3546-B0FE-F838E47D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2</a:t>
            </a:fld>
            <a:endParaRPr lang="de-DE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A460E79F-5908-2942-BE45-C859C298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30" y="3361898"/>
            <a:ext cx="6139260" cy="32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50627AC-48FC-A441-8315-C12107268900}"/>
              </a:ext>
            </a:extLst>
          </p:cNvPr>
          <p:cNvSpPr txBox="1"/>
          <p:nvPr/>
        </p:nvSpPr>
        <p:spPr>
          <a:xfrm>
            <a:off x="3454400" y="6176963"/>
            <a:ext cx="164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bacteria</a:t>
            </a:r>
            <a:r>
              <a:rPr lang="de-DE" dirty="0">
                <a:solidFill>
                  <a:schemeClr val="bg1"/>
                </a:solidFill>
              </a:rPr>
              <a:t>  (C)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92BA6F-2717-3E41-9EEF-190EC9ABE7F3}"/>
              </a:ext>
            </a:extLst>
          </p:cNvPr>
          <p:cNvSpPr txBox="1"/>
          <p:nvPr/>
        </p:nvSpPr>
        <p:spPr>
          <a:xfrm>
            <a:off x="5377543" y="6032924"/>
            <a:ext cx="166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Pseudomonas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fluorescens</a:t>
            </a:r>
            <a:r>
              <a:rPr lang="de-DE" dirty="0">
                <a:solidFill>
                  <a:schemeClr val="bg1"/>
                </a:solidFill>
              </a:rPr>
              <a:t> (P)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2CC2BC-4429-3E40-8B10-49603F69A4DF}"/>
              </a:ext>
            </a:extLst>
          </p:cNvPr>
          <p:cNvSpPr txBox="1"/>
          <p:nvPr/>
        </p:nvSpPr>
        <p:spPr>
          <a:xfrm>
            <a:off x="7750629" y="6018807"/>
            <a:ext cx="148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Bacillus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subtilis</a:t>
            </a:r>
            <a:r>
              <a:rPr lang="de-DE" dirty="0">
                <a:solidFill>
                  <a:schemeClr val="bg1"/>
                </a:solidFill>
              </a:rPr>
              <a:t> (B)</a:t>
            </a:r>
          </a:p>
        </p:txBody>
      </p:sp>
    </p:spTree>
    <p:extLst>
      <p:ext uri="{BB962C8B-B14F-4D97-AF65-F5344CB8AC3E}">
        <p14:creationId xmlns:p14="http://schemas.microsoft.com/office/powerpoint/2010/main" val="141135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D2BD1-79E1-884D-81AB-46AC7CF8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	Preparation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F03969-8D3E-AD45-8E45-84F8C6043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351338"/>
          </a:xfrm>
        </p:spPr>
        <p:txBody>
          <a:bodyPr/>
          <a:lstStyle/>
          <a:p>
            <a:r>
              <a:rPr lang="en-GB" noProof="0" dirty="0"/>
              <a:t>Tie up your hair.</a:t>
            </a:r>
          </a:p>
          <a:p>
            <a:r>
              <a:rPr lang="en-GB" noProof="0" dirty="0"/>
              <a:t>Set your workspace like in the picture.</a:t>
            </a:r>
          </a:p>
          <a:p>
            <a:pPr marL="6311900" indent="-187325"/>
            <a:r>
              <a:rPr lang="en-GB" noProof="0" dirty="0"/>
              <a:t>Turn on the Bunsen burner.</a:t>
            </a:r>
          </a:p>
          <a:p>
            <a:pPr marL="6311900" indent="-187325"/>
            <a:r>
              <a:rPr lang="en-GB" noProof="0" dirty="0"/>
              <a:t>The Bunsen burner creates a sterile area of about 40 cm around itself.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FE63F7-DB2C-3F44-957F-CB554AE1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C21846-E683-D94B-A0E7-E607F4BC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3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1DE6FE-D571-284E-9684-08E5BC3486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658544"/>
            <a:ext cx="5154989" cy="3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F8952-C6EE-EE48-8186-62B21144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Preparation of the petri dish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7C7E11-E01D-DF43-876D-A5034F92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1.4 	Along the edge of the bottom of the petri dish, write: </a:t>
            </a:r>
          </a:p>
          <a:p>
            <a:pPr marL="6583363" indent="-317500"/>
            <a:r>
              <a:rPr lang="en-GB" noProof="0" dirty="0"/>
              <a:t>the date, </a:t>
            </a:r>
          </a:p>
          <a:p>
            <a:pPr marL="6583363" indent="-317500"/>
            <a:r>
              <a:rPr lang="en-GB" noProof="0" dirty="0"/>
              <a:t>the plastic material, </a:t>
            </a:r>
          </a:p>
          <a:p>
            <a:pPr marL="6583363" indent="-317500"/>
            <a:r>
              <a:rPr lang="en-GB" noProof="0" dirty="0"/>
              <a:t>the type of bacteria, </a:t>
            </a:r>
          </a:p>
          <a:p>
            <a:pPr marL="6583363" indent="-317500"/>
            <a:r>
              <a:rPr lang="en-GB" noProof="0" dirty="0"/>
              <a:t>group number.</a:t>
            </a:r>
          </a:p>
          <a:p>
            <a:endParaRPr lang="en-GB" noProof="0" dirty="0"/>
          </a:p>
          <a:p>
            <a:pPr marL="6583363" indent="-303213"/>
            <a:r>
              <a:rPr lang="en-GB" noProof="0" dirty="0"/>
              <a:t>On the bottom of the petri dish, draw two lines as it is shown from below.</a:t>
            </a:r>
          </a:p>
          <a:p>
            <a:pPr marL="6583363" indent="-303213"/>
            <a:r>
              <a:rPr lang="en-GB" noProof="0" dirty="0"/>
              <a:t>Do not write the numbers.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8B1BCD-4935-994C-BF63-8F7D7D9B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01B927-B5F1-9E4F-93A7-90105087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4</a:t>
            </a:fld>
            <a:endParaRPr lang="de-D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EE4C53-E0E8-435C-B97F-3E3D78A3EC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799" y="2504350"/>
            <a:ext cx="4003929" cy="3852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3F88CB13-DBDA-7148-96C1-FB5ADA9B5D94}"/>
              </a:ext>
            </a:extLst>
          </p:cNvPr>
          <p:cNvSpPr txBox="1"/>
          <p:nvPr/>
        </p:nvSpPr>
        <p:spPr>
          <a:xfrm>
            <a:off x="1371600" y="2741614"/>
            <a:ext cx="3588328" cy="33890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1" vert="horz" wrap="square" lIns="0" tIns="0" rIns="0" bIns="0" numCol="1" spcCol="0" rtlCol="0" fromWordArt="0" anchor="t" anchorCtr="0" forceAA="0" compatLnSpc="1">
            <a:prstTxWarp prst="textCircle">
              <a:avLst>
                <a:gd name="adj" fmla="val 16443385"/>
              </a:avLst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– plastic material     –   type of bacteria – group number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B0364-4846-6B4B-8BEB-5B55A712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	Sample collection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CF0B86-4F9D-924F-8F14-35AC5C3F0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Sterilize the loop by heating in the flame of the Bunsen burner for 10 seconds.</a:t>
            </a:r>
          </a:p>
          <a:p>
            <a:r>
              <a:rPr lang="en-GB" noProof="0" dirty="0"/>
              <a:t>The top of the loop has to glow red.</a:t>
            </a:r>
          </a:p>
          <a:p>
            <a:r>
              <a:rPr lang="en-GB" noProof="0" dirty="0"/>
              <a:t>Cool it down by touching the agar.</a:t>
            </a:r>
          </a:p>
          <a:p>
            <a:r>
              <a:rPr lang="en-GB" noProof="0" dirty="0"/>
              <a:t>Collect a sample of the liquid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noProof="0" dirty="0"/>
              <a:t>   medium with the sterilized loop. </a:t>
            </a:r>
          </a:p>
          <a:p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C15416-DA00-6E4C-82EF-A623A062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D24A76-161D-F440-BF3E-C2B2EB37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5E50C-1558-4BA5-898C-63688F45B8A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r="12799"/>
          <a:stretch/>
        </p:blipFill>
        <p:spPr bwMode="auto">
          <a:xfrm>
            <a:off x="6676373" y="2642991"/>
            <a:ext cx="4448958" cy="3303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296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9698F-65AD-3945-9A8E-A18DA632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	Inoculation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EAE8D-2461-E248-BBE4-4B635992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Work near the Bunsen burner.</a:t>
            </a:r>
          </a:p>
          <a:p>
            <a:r>
              <a:rPr lang="en-GB" noProof="0" dirty="0"/>
              <a:t>Inoculate the nutrient agar with the bacteria sample as shown. </a:t>
            </a:r>
          </a:p>
          <a:p>
            <a:r>
              <a:rPr lang="en-GB" noProof="0" dirty="0"/>
              <a:t>Never open the petri dish completely.</a:t>
            </a:r>
          </a:p>
          <a:p>
            <a:r>
              <a:rPr lang="en-GB" noProof="0" dirty="0"/>
              <a:t>Between the steps (next slide),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noProof="0" dirty="0"/>
              <a:t>   close the petri dish.</a:t>
            </a:r>
          </a:p>
          <a:p>
            <a:r>
              <a:rPr lang="en-GB" noProof="0" dirty="0"/>
              <a:t>When you open the petri dish, make sure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noProof="0" dirty="0"/>
              <a:t>   that the lid is always over the petri dish.</a:t>
            </a:r>
          </a:p>
          <a:p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3094DE-5E2F-6248-92CA-8C5F3DA7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2D0F95-B552-5947-BFE9-495C7844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6884957-3CE8-4B25-8BFB-A9CA257102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8" r="37714" b="21642"/>
          <a:stretch/>
        </p:blipFill>
        <p:spPr bwMode="auto">
          <a:xfrm>
            <a:off x="7273029" y="3183243"/>
            <a:ext cx="4080771" cy="2993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740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939C5-9FC9-B742-BDB6-52EDE8E4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Spreading of the bacteria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98C6BE82-B4BC-F24B-977D-65C1FA803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517911"/>
              </p:ext>
            </p:extLst>
          </p:nvPr>
        </p:nvGraphicFramePr>
        <p:xfrm>
          <a:off x="838200" y="1825624"/>
          <a:ext cx="1051560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3176323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8127452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9499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7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First, spread the sample without pressure on area 1 of the petri dish.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ever put pressure on the petri dish, you may destroy the agar.</a:t>
                      </a:r>
                      <a:endParaRPr lang="de-DE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 the petri dish 90° anticlockwise so you can spread the sample on area 2 without pressure. 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 the petri dish anew anticlockwise for the area 3. Do not put pressure on the petri dish at all.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89902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12395D-4702-6647-A972-F216775A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A4FE5E-71D7-4D49-AF8C-D8E1C1B7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EE412D-4ECE-2649-B244-69CD4C9E2587}"/>
              </a:ext>
            </a:extLst>
          </p:cNvPr>
          <p:cNvPicPr/>
          <p:nvPr/>
        </p:nvPicPr>
        <p:blipFill rotWithShape="1">
          <a:blip r:embed="rId2"/>
          <a:srcRect l="2193" t="20922" r="68772" b="25502"/>
          <a:stretch/>
        </p:blipFill>
        <p:spPr bwMode="auto">
          <a:xfrm>
            <a:off x="1534110" y="1825624"/>
            <a:ext cx="2126860" cy="200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C5D34B4-0BA9-8641-A5FD-D872C41F63DA}"/>
              </a:ext>
            </a:extLst>
          </p:cNvPr>
          <p:cNvPicPr/>
          <p:nvPr/>
        </p:nvPicPr>
        <p:blipFill rotWithShape="1">
          <a:blip r:embed="rId2"/>
          <a:srcRect l="35999" t="22297" r="35988" b="15986"/>
          <a:stretch/>
        </p:blipFill>
        <p:spPr bwMode="auto">
          <a:xfrm>
            <a:off x="5040338" y="1825624"/>
            <a:ext cx="2194544" cy="200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38673A-F552-E94E-8FCF-476E808A04AD}"/>
              </a:ext>
            </a:extLst>
          </p:cNvPr>
          <p:cNvPicPr/>
          <p:nvPr/>
        </p:nvPicPr>
        <p:blipFill rotWithShape="1">
          <a:blip r:embed="rId2"/>
          <a:srcRect l="67385" t="22034" r="5135" b="19675"/>
          <a:stretch/>
        </p:blipFill>
        <p:spPr bwMode="auto">
          <a:xfrm>
            <a:off x="8610599" y="1825626"/>
            <a:ext cx="2220097" cy="2004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94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636B2-7E95-B54B-AB22-72A9A6C3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	Incubation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122925-5D26-164D-8BE7-A38CB0BA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Petri dishes are incubated at 37° C for 24 hours.</a:t>
            </a:r>
          </a:p>
          <a:p>
            <a:pPr marL="3211513" indent="-174625"/>
            <a:r>
              <a:rPr lang="en-GB" noProof="0" dirty="0"/>
              <a:t>When it comes to analysis, make sure, to look at the third area because there the colonies are grown out of one single cell.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A8BFF-EE0A-A94E-9D83-EC36E3AC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E9E3B2-1C83-AC4D-A8AA-B276FE3F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8</a:t>
            </a:fld>
            <a:endParaRPr lang="de-DE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3BDA1592-4CD8-E849-B5CB-C0CF3DE0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8062" y="3111189"/>
            <a:ext cx="2975963" cy="29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AFC01DD-7E56-5E40-AAC5-612856B2E88D}"/>
              </a:ext>
            </a:extLst>
          </p:cNvPr>
          <p:cNvCxnSpPr>
            <a:cxnSpLocks/>
          </p:cNvCxnSpPr>
          <p:nvPr/>
        </p:nvCxnSpPr>
        <p:spPr>
          <a:xfrm flipH="1">
            <a:off x="2280214" y="2552218"/>
            <a:ext cx="1736453" cy="140632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6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AAF1-FE73-904C-BE71-D2AB3424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D3E25-EA69-874C-AB65-E018FAE2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Observe your results. Are there any differences in degradation rate of your plastic between Bacillus subtilis (B) and Pseudomonas </a:t>
            </a:r>
            <a:r>
              <a:rPr lang="en-GB" noProof="0" dirty="0" err="1"/>
              <a:t>fluorescens</a:t>
            </a:r>
            <a:r>
              <a:rPr lang="en-GB" noProof="0" dirty="0"/>
              <a:t> (P)?</a:t>
            </a:r>
          </a:p>
          <a:p>
            <a:r>
              <a:rPr lang="en-GB" noProof="0" dirty="0"/>
              <a:t>Take a picture of each petri dish and interpret the results.</a:t>
            </a:r>
          </a:p>
          <a:p>
            <a:r>
              <a:rPr lang="en-GB" noProof="0" dirty="0"/>
              <a:t>Prepare a presentation of your results and present it to the audience.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841589-E30A-9A43-8666-F1E8FD70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A7B9D5-F213-6642-B5FD-B0A6E0F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6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Widescreen</PresentationFormat>
  <Paragraphs>91</Paragraphs>
  <Slides>10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</vt:lpstr>
      <vt:lpstr>Bacterial degradation of several plastics:</vt:lpstr>
      <vt:lpstr>Group work</vt:lpstr>
      <vt:lpstr>1. Preparation</vt:lpstr>
      <vt:lpstr>Preparation of the petri dish</vt:lpstr>
      <vt:lpstr>2. Sample collection</vt:lpstr>
      <vt:lpstr>3. Inoculation</vt:lpstr>
      <vt:lpstr>Spreading of the bacteria</vt:lpstr>
      <vt:lpstr>4. Incubation </vt:lpstr>
      <vt:lpstr>Tasks</vt:lpstr>
      <vt:lpstr>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degradation of several plastics:</dc:title>
  <dc:creator>Lars Bornträger</dc:creator>
  <cp:lastModifiedBy>Mads Dam Petersen</cp:lastModifiedBy>
  <cp:revision>12</cp:revision>
  <dcterms:created xsi:type="dcterms:W3CDTF">2019-02-01T07:12:13Z</dcterms:created>
  <dcterms:modified xsi:type="dcterms:W3CDTF">2019-02-01T09:33:57Z</dcterms:modified>
</cp:coreProperties>
</file>