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9" d="100"/>
          <a:sy n="29" d="100"/>
        </p:scale>
        <p:origin x="-2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61C3-A481-2D45-B5AD-52EA810B12D7}" type="datetimeFigureOut">
              <a:rPr lang="de-DE" smtClean="0"/>
              <a:pPr/>
              <a:t>10.09.19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857D-2098-9C44-9FB7-A9B06A996CD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323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61C3-A481-2D45-B5AD-52EA810B12D7}" type="datetimeFigureOut">
              <a:rPr lang="de-DE" smtClean="0"/>
              <a:pPr/>
              <a:t>10.09.19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857D-2098-9C44-9FB7-A9B06A996CD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87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61C3-A481-2D45-B5AD-52EA810B12D7}" type="datetimeFigureOut">
              <a:rPr lang="de-DE" smtClean="0"/>
              <a:pPr/>
              <a:t>10.09.19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857D-2098-9C44-9FB7-A9B06A996CD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44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61C3-A481-2D45-B5AD-52EA810B12D7}" type="datetimeFigureOut">
              <a:rPr lang="de-DE" smtClean="0"/>
              <a:pPr/>
              <a:t>10.09.19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857D-2098-9C44-9FB7-A9B06A996CD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739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61C3-A481-2D45-B5AD-52EA810B12D7}" type="datetimeFigureOut">
              <a:rPr lang="de-DE" smtClean="0"/>
              <a:pPr/>
              <a:t>10.09.19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857D-2098-9C44-9FB7-A9B06A996CD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92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61C3-A481-2D45-B5AD-52EA810B12D7}" type="datetimeFigureOut">
              <a:rPr lang="de-DE" smtClean="0"/>
              <a:pPr/>
              <a:t>10.09.19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857D-2098-9C44-9FB7-A9B06A996CD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02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61C3-A481-2D45-B5AD-52EA810B12D7}" type="datetimeFigureOut">
              <a:rPr lang="de-DE" smtClean="0"/>
              <a:pPr/>
              <a:t>10.09.19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857D-2098-9C44-9FB7-A9B06A996CD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207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61C3-A481-2D45-B5AD-52EA810B12D7}" type="datetimeFigureOut">
              <a:rPr lang="de-DE" smtClean="0"/>
              <a:pPr/>
              <a:t>10.09.19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857D-2098-9C44-9FB7-A9B06A996CD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17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61C3-A481-2D45-B5AD-52EA810B12D7}" type="datetimeFigureOut">
              <a:rPr lang="de-DE" smtClean="0"/>
              <a:pPr/>
              <a:t>10.09.19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857D-2098-9C44-9FB7-A9B06A996CD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78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61C3-A481-2D45-B5AD-52EA810B12D7}" type="datetimeFigureOut">
              <a:rPr lang="de-DE" smtClean="0"/>
              <a:pPr/>
              <a:t>10.09.19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857D-2098-9C44-9FB7-A9B06A996CD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802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61C3-A481-2D45-B5AD-52EA810B12D7}" type="datetimeFigureOut">
              <a:rPr lang="de-DE" smtClean="0"/>
              <a:pPr/>
              <a:t>10.09.19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857D-2098-9C44-9FB7-A9B06A996CD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1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861C3-A481-2D45-B5AD-52EA810B12D7}" type="datetimeFigureOut">
              <a:rPr lang="de-DE" smtClean="0"/>
              <a:pPr/>
              <a:t>10.09.19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9857D-2098-9C44-9FB7-A9B06A996CD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94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22010"/>
            <a:ext cx="7772400" cy="1470025"/>
          </a:xfrm>
        </p:spPr>
        <p:txBody>
          <a:bodyPr>
            <a:normAutofit/>
          </a:bodyPr>
          <a:lstStyle/>
          <a:p>
            <a:r>
              <a:rPr lang="hu-HU" dirty="0"/>
              <a:t>Tejsav előállítása </a:t>
            </a:r>
            <a:r>
              <a:rPr lang="de-DE" i="1" dirty="0" err="1"/>
              <a:t>Lactobazillus</a:t>
            </a:r>
            <a:r>
              <a:rPr lang="de-DE" i="1" dirty="0"/>
              <a:t> </a:t>
            </a:r>
            <a:r>
              <a:rPr lang="de-DE" i="1" dirty="0" err="1"/>
              <a:t>Delbrueckii</a:t>
            </a:r>
            <a:r>
              <a:rPr lang="hu-HU" i="1" dirty="0"/>
              <a:t> által</a:t>
            </a:r>
            <a:endParaRPr lang="de-DE" i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Bild 3" descr="IMG_07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053" y="2100763"/>
            <a:ext cx="2909897" cy="436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20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Ferment</a:t>
            </a:r>
            <a:r>
              <a:rPr lang="hu-HU" dirty="0" err="1"/>
              <a:t>áció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>
                <a:solidFill>
                  <a:srgbClr val="FF0000"/>
                </a:solidFill>
              </a:rPr>
              <a:t>2. lépés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hu-HU" dirty="0">
                <a:solidFill>
                  <a:srgbClr val="FF0000"/>
                </a:solidFill>
              </a:rPr>
              <a:t>A fermentáció alatt vegyünk 2 óránként mintát az erjesztőből és mérjük meg a glükóz és tejsav koncentrációját valamint az optikai sűrűséget.</a:t>
            </a:r>
            <a:endParaRPr lang="de-D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Bild 3" descr="C:\Users\BiotechAG\Desktop\Alessio\IMG_05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3361" y="3888617"/>
            <a:ext cx="4165582" cy="27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2769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Ferment</a:t>
            </a:r>
            <a:r>
              <a:rPr lang="hu-HU" b="1" dirty="0" err="1"/>
              <a:t>áció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549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Ha a glükóz elfogyott</a:t>
            </a:r>
            <a:r>
              <a:rPr lang="hu-HU"/>
              <a:t>, tápláljuk </a:t>
            </a:r>
            <a:r>
              <a:rPr lang="hu-HU" dirty="0"/>
              <a:t>a közeget </a:t>
            </a:r>
            <a:r>
              <a:rPr lang="en-US" dirty="0"/>
              <a:t>180 g/L</a:t>
            </a:r>
            <a:r>
              <a:rPr lang="hu-HU" dirty="0"/>
              <a:t> glükóz oldattal, hogy a koncentráció</a:t>
            </a:r>
            <a:r>
              <a:rPr lang="en-US" dirty="0"/>
              <a:t> 10 g/L</a:t>
            </a:r>
            <a:r>
              <a:rPr lang="hu-HU" dirty="0"/>
              <a:t> legyen</a:t>
            </a:r>
            <a:r>
              <a:rPr lang="en-US" dirty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3285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1. </a:t>
            </a:r>
            <a:r>
              <a:rPr lang="en-US" dirty="0" err="1"/>
              <a:t>Táptalaj</a:t>
            </a:r>
            <a:r>
              <a:rPr lang="en-US" dirty="0"/>
              <a:t> </a:t>
            </a:r>
            <a:r>
              <a:rPr lang="en-US" dirty="0" err="1"/>
              <a:t>előkészítése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1.1	</a:t>
            </a:r>
            <a:r>
              <a:rPr lang="hu-HU" dirty="0"/>
              <a:t>Oldjuk fel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alábbi</a:t>
            </a:r>
            <a:r>
              <a:rPr lang="en-US" dirty="0"/>
              <a:t> </a:t>
            </a:r>
            <a:r>
              <a:rPr lang="en-US" dirty="0" err="1"/>
              <a:t>összetevőket</a:t>
            </a:r>
            <a:r>
              <a:rPr lang="en-US" dirty="0"/>
              <a:t> 1 liter </a:t>
            </a:r>
            <a:r>
              <a:rPr lang="en-US" dirty="0" err="1"/>
              <a:t>desztillált</a:t>
            </a:r>
            <a:r>
              <a:rPr lang="en-US" dirty="0"/>
              <a:t> </a:t>
            </a:r>
            <a:r>
              <a:rPr lang="en-US" dirty="0" err="1"/>
              <a:t>vízben</a:t>
            </a:r>
            <a:endParaRPr lang="hu-HU" dirty="0"/>
          </a:p>
          <a:p>
            <a:endParaRPr lang="hu-HU" dirty="0"/>
          </a:p>
          <a:p>
            <a:r>
              <a:rPr lang="en-US" dirty="0" err="1"/>
              <a:t>Proteóz</a:t>
            </a:r>
            <a:r>
              <a:rPr lang="en-US" dirty="0"/>
              <a:t> </a:t>
            </a:r>
            <a:r>
              <a:rPr lang="en-US" dirty="0" err="1"/>
              <a:t>peptón</a:t>
            </a:r>
            <a:r>
              <a:rPr lang="en-US" dirty="0"/>
              <a:t> 3          10.0g</a:t>
            </a:r>
          </a:p>
          <a:p>
            <a:pPr lvl="0"/>
            <a:r>
              <a:rPr lang="en-US" dirty="0" err="1"/>
              <a:t>Marhahús</a:t>
            </a:r>
            <a:r>
              <a:rPr lang="en-US" dirty="0"/>
              <a:t> </a:t>
            </a:r>
            <a:r>
              <a:rPr lang="en-US" dirty="0" err="1"/>
              <a:t>kivonat</a:t>
            </a:r>
            <a:r>
              <a:rPr lang="en-US" dirty="0"/>
              <a:t>         10.0g</a:t>
            </a:r>
          </a:p>
          <a:p>
            <a:pPr lvl="0"/>
            <a:r>
              <a:rPr lang="en-US" dirty="0" err="1"/>
              <a:t>Élesztő</a:t>
            </a:r>
            <a:r>
              <a:rPr lang="en-US" dirty="0"/>
              <a:t>                             5.0g</a:t>
            </a:r>
          </a:p>
          <a:p>
            <a:pPr lvl="0"/>
            <a:r>
              <a:rPr lang="en-US" dirty="0"/>
              <a:t>D-</a:t>
            </a:r>
            <a:r>
              <a:rPr lang="en-US" dirty="0" err="1"/>
              <a:t>glükóz</a:t>
            </a:r>
            <a:r>
              <a:rPr lang="en-US" dirty="0"/>
              <a:t>                          20.0g</a:t>
            </a:r>
          </a:p>
          <a:p>
            <a:pPr lvl="0"/>
            <a:r>
              <a:rPr lang="en-US" dirty="0" err="1"/>
              <a:t>Poliszorbát</a:t>
            </a:r>
            <a:r>
              <a:rPr lang="en-US" dirty="0"/>
              <a:t> 80                 1.0g</a:t>
            </a:r>
          </a:p>
          <a:p>
            <a:pPr lvl="0"/>
            <a:r>
              <a:rPr lang="en-US" dirty="0" err="1"/>
              <a:t>Ammónium-citrát</a:t>
            </a:r>
            <a:r>
              <a:rPr lang="en-US" dirty="0"/>
              <a:t>          2.0g</a:t>
            </a:r>
          </a:p>
          <a:p>
            <a:pPr lvl="0"/>
            <a:r>
              <a:rPr lang="hu-HU" dirty="0"/>
              <a:t>Nátrium</a:t>
            </a:r>
            <a:r>
              <a:rPr lang="en-US" dirty="0"/>
              <a:t>-</a:t>
            </a:r>
            <a:r>
              <a:rPr lang="en-US" dirty="0" err="1"/>
              <a:t>acetát</a:t>
            </a:r>
            <a:r>
              <a:rPr lang="en-US" dirty="0"/>
              <a:t>               5.0g</a:t>
            </a:r>
          </a:p>
          <a:p>
            <a:pPr lvl="0"/>
            <a:r>
              <a:rPr lang="en-US" dirty="0" err="1"/>
              <a:t>Magnézium-szulfát</a:t>
            </a:r>
            <a:r>
              <a:rPr lang="en-US" dirty="0"/>
              <a:t>         0.1g</a:t>
            </a:r>
          </a:p>
          <a:p>
            <a:pPr lvl="0"/>
            <a:r>
              <a:rPr lang="en-US" dirty="0"/>
              <a:t>Man</a:t>
            </a:r>
            <a:r>
              <a:rPr lang="hu-HU" dirty="0" err="1"/>
              <a:t>gán</a:t>
            </a:r>
            <a:r>
              <a:rPr lang="en-US" dirty="0"/>
              <a:t>-</a:t>
            </a:r>
            <a:r>
              <a:rPr lang="en-US" dirty="0" err="1"/>
              <a:t>szulfát</a:t>
            </a:r>
            <a:r>
              <a:rPr lang="en-US" dirty="0"/>
              <a:t>             </a:t>
            </a:r>
            <a:r>
              <a:rPr lang="hu-HU" dirty="0"/>
              <a:t>  </a:t>
            </a:r>
            <a:r>
              <a:rPr lang="en-US" dirty="0"/>
              <a:t>0.05g</a:t>
            </a:r>
          </a:p>
          <a:p>
            <a:pPr lvl="0"/>
            <a:r>
              <a:rPr lang="hu-HU" dirty="0"/>
              <a:t>Dikálium</a:t>
            </a:r>
            <a:r>
              <a:rPr lang="en-US" dirty="0"/>
              <a:t>-</a:t>
            </a:r>
            <a:r>
              <a:rPr lang="en-US" dirty="0" err="1"/>
              <a:t>foszfát</a:t>
            </a:r>
            <a:r>
              <a:rPr lang="en-US" dirty="0"/>
              <a:t>              2.0g</a:t>
            </a:r>
          </a:p>
          <a:p>
            <a:pPr lvl="0"/>
            <a:r>
              <a:rPr lang="en-US" dirty="0"/>
              <a:t>PH=5.5 +/- 0.2 25°C-on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Bild 3" descr="nährmedium kl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720" y="2499390"/>
            <a:ext cx="3162741" cy="362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69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Sterilizáció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1.2	 </a:t>
            </a:r>
            <a:r>
              <a:rPr lang="hu-HU" dirty="0"/>
              <a:t>Sterilizáljuk </a:t>
            </a:r>
            <a:r>
              <a:rPr lang="en-US" dirty="0"/>
              <a:t>120°C-on</a:t>
            </a:r>
            <a:r>
              <a:rPr lang="hu-HU" dirty="0"/>
              <a:t> </a:t>
            </a:r>
            <a:r>
              <a:rPr lang="en-US" dirty="0" err="1"/>
              <a:t>táptalajt</a:t>
            </a:r>
            <a:r>
              <a:rPr lang="en-US" dirty="0"/>
              <a:t> </a:t>
            </a:r>
            <a:r>
              <a:rPr lang="hu-HU" dirty="0"/>
              <a:t>egy autoklávban </a:t>
            </a:r>
            <a:r>
              <a:rPr lang="en-US" dirty="0"/>
              <a:t>a 20 </a:t>
            </a:r>
            <a:r>
              <a:rPr lang="en-US" dirty="0" err="1"/>
              <a:t>percig</a:t>
            </a:r>
            <a:r>
              <a:rPr lang="en-US" dirty="0"/>
              <a:t> </a:t>
            </a:r>
            <a:r>
              <a:rPr lang="en-US" b="1" dirty="0"/>
              <a:t>		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Bild 3" descr="C:\Users\BiotechAG\Desktop\Alessio\nährmedium kla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0177" y="2733317"/>
            <a:ext cx="3443646" cy="378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240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hu-HU" dirty="0"/>
              <a:t>Készítsük elő a közeget éjszakára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2.1 	</a:t>
            </a:r>
            <a:r>
              <a:rPr lang="en-US" dirty="0" err="1"/>
              <a:t>Oltsuk</a:t>
            </a:r>
            <a:r>
              <a:rPr lang="en-US" dirty="0"/>
              <a:t> be a </a:t>
            </a:r>
            <a:r>
              <a:rPr lang="en-US" dirty="0" err="1"/>
              <a:t>táptalaj</a:t>
            </a:r>
            <a:r>
              <a:rPr lang="en-US" dirty="0"/>
              <a:t> 200 ml-</a:t>
            </a:r>
            <a:r>
              <a:rPr lang="en-US" dirty="0" err="1"/>
              <a:t>ét</a:t>
            </a:r>
            <a:r>
              <a:rPr lang="en-US" dirty="0"/>
              <a:t> Lactobacillus </a:t>
            </a:r>
            <a:r>
              <a:rPr lang="en-US" dirty="0" err="1"/>
              <a:t>delbureckii-vel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L. </a:t>
            </a:r>
            <a:r>
              <a:rPr lang="en-US" dirty="0" err="1"/>
              <a:t>plantarum</a:t>
            </a:r>
            <a:r>
              <a:rPr lang="en-US" dirty="0"/>
              <a:t>-mal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519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hu-HU" dirty="0"/>
              <a:t>Készítsük elő a közeget éjszakára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2.2  	 </a:t>
            </a:r>
            <a:r>
              <a:rPr lang="en-US" dirty="0" err="1"/>
              <a:t>Keltessük</a:t>
            </a:r>
            <a:r>
              <a:rPr lang="en-US" dirty="0"/>
              <a:t> a </a:t>
            </a:r>
            <a:r>
              <a:rPr lang="en-US" dirty="0" err="1"/>
              <a:t>táptalajt</a:t>
            </a:r>
            <a:r>
              <a:rPr lang="en-US" dirty="0"/>
              <a:t> 37°C-on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éjszakán</a:t>
            </a:r>
            <a:r>
              <a:rPr lang="en-US" dirty="0"/>
              <a:t> </a:t>
            </a:r>
            <a:r>
              <a:rPr lang="en-US" dirty="0" err="1"/>
              <a:t>keresztül</a:t>
            </a:r>
            <a:r>
              <a:rPr lang="en-US" dirty="0"/>
              <a:t>, </a:t>
            </a:r>
            <a:r>
              <a:rPr lang="en-US" dirty="0" err="1"/>
              <a:t>amíg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jelentkezik</a:t>
            </a:r>
            <a:r>
              <a:rPr lang="en-US" dirty="0"/>
              <a:t> </a:t>
            </a:r>
            <a:r>
              <a:rPr lang="en-US" dirty="0" err="1"/>
              <a:t>látható</a:t>
            </a:r>
            <a:r>
              <a:rPr lang="en-US" dirty="0"/>
              <a:t> </a:t>
            </a:r>
            <a:r>
              <a:rPr lang="en-US" dirty="0" err="1"/>
              <a:t>zavarosság</a:t>
            </a:r>
            <a:r>
              <a:rPr lang="en-US" dirty="0"/>
              <a:t>.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Bild 3" descr="C:\Users\BiotechAG\Desktop\Alessio\übernacht trü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387" y="3171784"/>
            <a:ext cx="3212913" cy="330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2605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</a:t>
            </a:r>
            <a:r>
              <a:rPr lang="hu-HU" b="1" dirty="0"/>
              <a:t>A fermentáció előkészítése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15877"/>
            <a:ext cx="8229600" cy="4525963"/>
          </a:xfrm>
        </p:spPr>
        <p:txBody>
          <a:bodyPr>
            <a:normAutofit/>
          </a:bodyPr>
          <a:lstStyle/>
          <a:p>
            <a:pPr marL="623888" indent="-623888">
              <a:buNone/>
            </a:pPr>
            <a:r>
              <a:rPr lang="en-US" dirty="0"/>
              <a:t>3.1  </a:t>
            </a:r>
            <a:r>
              <a:rPr lang="hu-HU" dirty="0"/>
              <a:t>A fermentáció a következő közegben történik: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- 37 °C </a:t>
            </a:r>
            <a:r>
              <a:rPr lang="hu-HU" dirty="0"/>
              <a:t>–os víz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</a:t>
            </a:r>
            <a:r>
              <a:rPr lang="hu-HU" dirty="0"/>
              <a:t>1</a:t>
            </a:r>
            <a:r>
              <a:rPr lang="en-US" dirty="0"/>
              <a:t>00 rpm</a:t>
            </a:r>
            <a:r>
              <a:rPr lang="hu-HU" dirty="0"/>
              <a:t>-es keverés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</a:t>
            </a:r>
            <a:r>
              <a:rPr lang="hu-HU" dirty="0"/>
              <a:t>pH 5.0-6.0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p:pic>
        <p:nvPicPr>
          <p:cNvPr id="4" name="Bild 3" descr="C:\Users\BiotechAG\Desktop\Alessio\selbstgebaut gurkengla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1974" y="4003180"/>
            <a:ext cx="4184765" cy="274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6375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3. </a:t>
            </a:r>
            <a:r>
              <a:rPr lang="hu-HU" b="1" dirty="0"/>
              <a:t>A fermentáció előkészítése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3.2 	</a:t>
            </a:r>
            <a:r>
              <a:rPr lang="en-US" dirty="0" err="1"/>
              <a:t>Oltsuk</a:t>
            </a:r>
            <a:r>
              <a:rPr lang="en-US" dirty="0"/>
              <a:t> be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erjesztett</a:t>
            </a:r>
            <a:r>
              <a:rPr lang="en-US" dirty="0"/>
              <a:t> </a:t>
            </a:r>
            <a:r>
              <a:rPr lang="en-US" dirty="0" err="1"/>
              <a:t>közeget</a:t>
            </a:r>
            <a:r>
              <a:rPr lang="hu-HU" dirty="0"/>
              <a:t> az </a:t>
            </a:r>
            <a:r>
              <a:rPr lang="hu-HU" dirty="0" err="1"/>
              <a:t>éjkszaka</a:t>
            </a:r>
            <a:r>
              <a:rPr lang="hu-HU" dirty="0"/>
              <a:t> előkészített anyaggal</a:t>
            </a:r>
            <a:r>
              <a:rPr lang="en-US" dirty="0"/>
              <a:t> 10:1 </a:t>
            </a:r>
            <a:r>
              <a:rPr lang="en-US" dirty="0" err="1"/>
              <a:t>arányban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hu-HU" dirty="0">
                <a:solidFill>
                  <a:srgbClr val="FF0000"/>
                </a:solidFill>
              </a:rPr>
              <a:t>1. lépés</a:t>
            </a:r>
            <a:r>
              <a:rPr lang="en-US" dirty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hu-HU" dirty="0">
                <a:solidFill>
                  <a:srgbClr val="FF0000"/>
                </a:solidFill>
              </a:rPr>
              <a:t>Vegyünk egy mintát az erjesztőből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baseline="-25000" dirty="0">
                <a:solidFill>
                  <a:srgbClr val="FF0000"/>
                </a:solidFill>
              </a:rPr>
              <a:t>o</a:t>
            </a:r>
            <a:r>
              <a:rPr lang="hu-HU" baseline="-25000" dirty="0">
                <a:solidFill>
                  <a:srgbClr val="FF0000"/>
                </a:solidFill>
              </a:rPr>
              <a:t> </a:t>
            </a:r>
            <a:r>
              <a:rPr lang="hu-HU" dirty="0">
                <a:solidFill>
                  <a:srgbClr val="FF0000"/>
                </a:solidFill>
              </a:rPr>
              <a:t> - </a:t>
            </a:r>
            <a:r>
              <a:rPr lang="hu-HU" dirty="0" err="1">
                <a:solidFill>
                  <a:srgbClr val="FF0000"/>
                </a:solidFill>
              </a:rPr>
              <a:t>nál</a:t>
            </a:r>
            <a:r>
              <a:rPr lang="hu-HU" dirty="0">
                <a:solidFill>
                  <a:srgbClr val="FF0000"/>
                </a:solidFill>
              </a:rPr>
              <a:t> és mérjük meg a következőket fotométerrel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	- </a:t>
            </a:r>
            <a:r>
              <a:rPr lang="hu-HU" dirty="0">
                <a:solidFill>
                  <a:srgbClr val="FF0000"/>
                </a:solidFill>
              </a:rPr>
              <a:t>Optikai sűrűség </a:t>
            </a:r>
            <a:r>
              <a:rPr lang="en-US" dirty="0">
                <a:solidFill>
                  <a:srgbClr val="FF0000"/>
                </a:solidFill>
              </a:rPr>
              <a:t>600 nm</a:t>
            </a:r>
            <a:r>
              <a:rPr lang="hu-HU" dirty="0">
                <a:solidFill>
                  <a:srgbClr val="FF0000"/>
                </a:solidFill>
              </a:rPr>
              <a:t>-en</a:t>
            </a:r>
            <a:r>
              <a:rPr lang="en-US" dirty="0">
                <a:solidFill>
                  <a:srgbClr val="FF0000"/>
                </a:solidFill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	- </a:t>
            </a:r>
            <a:r>
              <a:rPr lang="hu-HU" dirty="0">
                <a:solidFill>
                  <a:srgbClr val="FF0000"/>
                </a:solidFill>
              </a:rPr>
              <a:t>Tejsav és glükóz koncentrációt </a:t>
            </a:r>
            <a:r>
              <a:rPr lang="en-US" dirty="0">
                <a:solidFill>
                  <a:srgbClr val="FF0000"/>
                </a:solidFill>
              </a:rPr>
              <a:t>340 nm</a:t>
            </a:r>
            <a:r>
              <a:rPr lang="hu-HU" dirty="0">
                <a:solidFill>
                  <a:srgbClr val="FF0000"/>
                </a:solidFill>
              </a:rPr>
              <a:t>-en</a:t>
            </a: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8175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Fer</a:t>
            </a:r>
            <a:r>
              <a:rPr lang="hu-HU" dirty="0" err="1"/>
              <a:t>mentáció</a:t>
            </a:r>
            <a:endParaRPr lang="de-DE" dirty="0"/>
          </a:p>
        </p:txBody>
      </p:sp>
      <p:pic>
        <p:nvPicPr>
          <p:cNvPr id="4" name="Inhaltsplatzhalter 3" descr="C:\Users\BiotechAG\Desktop\Alessio\selbstgebaut gurkenglas.jpg"/>
          <p:cNvPicPr>
            <a:picLocks noGrp="1"/>
          </p:cNvPicPr>
          <p:nvPr>
            <p:ph idx="1"/>
          </p:nvPr>
        </p:nvPicPr>
        <p:blipFill>
          <a:blip r:embed="rId2" cstate="print"/>
          <a:srcRect t="15627" b="1562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5375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Fer</a:t>
            </a:r>
            <a:r>
              <a:rPr lang="hu-HU" dirty="0" err="1"/>
              <a:t>mentáció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4.1	</a:t>
            </a:r>
            <a:r>
              <a:rPr lang="hu-HU" dirty="0"/>
              <a:t>Erjesszük 2 napig </a:t>
            </a:r>
            <a:r>
              <a:rPr lang="en-US" dirty="0"/>
              <a:t>37 °C</a:t>
            </a:r>
            <a:r>
              <a:rPr lang="hu-HU" dirty="0"/>
              <a:t>-</a:t>
            </a:r>
            <a:r>
              <a:rPr lang="hu-HU" dirty="0" err="1"/>
              <a:t>on</a:t>
            </a:r>
            <a:r>
              <a:rPr lang="hu-HU" dirty="0"/>
              <a:t> nagyjából 5,5 pH-n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hu-HU" dirty="0"/>
              <a:t>A keletkezett tejsav semlegesítésére adjunk </a:t>
            </a:r>
            <a:r>
              <a:rPr lang="en-US" dirty="0"/>
              <a:t>2 m</a:t>
            </a:r>
            <a:r>
              <a:rPr lang="hu-HU" dirty="0" err="1"/>
              <a:t>ol</a:t>
            </a:r>
            <a:r>
              <a:rPr lang="en-US" dirty="0"/>
              <a:t> </a:t>
            </a:r>
            <a:r>
              <a:rPr lang="en-US" dirty="0" err="1"/>
              <a:t>NaOH</a:t>
            </a:r>
            <a:r>
              <a:rPr lang="hu-HU" dirty="0"/>
              <a:t>-t</a:t>
            </a:r>
            <a:r>
              <a:rPr lang="en-US" dirty="0"/>
              <a:t>.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9706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Macintosh PowerPoint</Application>
  <PresentationFormat>Bildschirmpräsentation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Office-Design</vt:lpstr>
      <vt:lpstr>Tejsav előállítása Lactobazillus Delbrueckii által</vt:lpstr>
      <vt:lpstr>1. Táptalaj előkészítése</vt:lpstr>
      <vt:lpstr>Sterilizáció</vt:lpstr>
      <vt:lpstr>2. Készítsük elő a közeget éjszakára</vt:lpstr>
      <vt:lpstr>2. Készítsük elő a közeget éjszakára</vt:lpstr>
      <vt:lpstr>3. A fermentáció előkészítése</vt:lpstr>
      <vt:lpstr>3. A fermentáció előkészítése </vt:lpstr>
      <vt:lpstr>4. Fermentáció</vt:lpstr>
      <vt:lpstr>4. Fermentáció</vt:lpstr>
      <vt:lpstr>4. Fermentáció</vt:lpstr>
      <vt:lpstr>4. Fermentáció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of Lactic Acid by Lactobazillus Delbrückii</dc:title>
  <dc:creator>Dr Juergen Braun</dc:creator>
  <cp:lastModifiedBy>Dr Juergen Braun</cp:lastModifiedBy>
  <cp:revision>22</cp:revision>
  <dcterms:created xsi:type="dcterms:W3CDTF">2017-02-05T15:33:26Z</dcterms:created>
  <dcterms:modified xsi:type="dcterms:W3CDTF">2019-09-10T08:10:54Z</dcterms:modified>
</cp:coreProperties>
</file>