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268" r:id="rId3"/>
    <p:sldId id="269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2" d="100"/>
          <a:sy n="92" d="100"/>
        </p:scale>
        <p:origin x="-424" y="-1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microsoft.com/office/2015/10/relationships/revisionInfo" Target="revisionInfo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5B439-D0D2-461E-9387-FF44BDF56AC2}" type="datetimeFigureOut">
              <a:rPr lang="da-DK" smtClean="0"/>
              <a:t>10.09.19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A67C6-5F2E-4F61-A575-5EA75484B8E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26027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g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5B439-D0D2-461E-9387-FF44BDF56AC2}" type="datetimeFigureOut">
              <a:rPr lang="da-DK" smtClean="0"/>
              <a:t>10.09.19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A67C6-5F2E-4F61-A575-5EA75484B8E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79060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5B439-D0D2-461E-9387-FF44BDF56AC2}" type="datetimeFigureOut">
              <a:rPr lang="da-DK" smtClean="0"/>
              <a:t>10.09.19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A67C6-5F2E-4F61-A575-5EA75484B8E5}" type="slidenum">
              <a:rPr lang="da-DK" smtClean="0"/>
              <a:t>‹Nr.›</a:t>
            </a:fld>
            <a:endParaRPr lang="da-DK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698649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ne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5B439-D0D2-461E-9387-FF44BDF56AC2}" type="datetimeFigureOut">
              <a:rPr lang="da-DK" smtClean="0"/>
              <a:t>10.09.19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A67C6-5F2E-4F61-A575-5EA75484B8E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482013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rt med citat og nav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5B439-D0D2-461E-9387-FF44BDF56AC2}" type="datetimeFigureOut">
              <a:rPr lang="da-DK" smtClean="0"/>
              <a:t>10.09.19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A67C6-5F2E-4F61-A575-5EA75484B8E5}" type="slidenum">
              <a:rPr lang="da-DK" smtClean="0"/>
              <a:t>‹Nr.›</a:t>
            </a:fld>
            <a:endParaRPr lang="da-DK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482755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ndt eller fals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5B439-D0D2-461E-9387-FF44BDF56AC2}" type="datetimeFigureOut">
              <a:rPr lang="da-DK" smtClean="0"/>
              <a:t>10.09.19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A67C6-5F2E-4F61-A575-5EA75484B8E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019101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5B439-D0D2-461E-9387-FF44BDF56AC2}" type="datetimeFigureOut">
              <a:rPr lang="da-DK" smtClean="0"/>
              <a:t>10.09.19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A67C6-5F2E-4F61-A575-5EA75484B8E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310131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5B439-D0D2-461E-9387-FF44BDF56AC2}" type="datetimeFigureOut">
              <a:rPr lang="da-DK" smtClean="0"/>
              <a:t>10.09.19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A67C6-5F2E-4F61-A575-5EA75484B8E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3220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5B439-D0D2-461E-9387-FF44BDF56AC2}" type="datetimeFigureOut">
              <a:rPr lang="da-DK" smtClean="0"/>
              <a:t>10.09.19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A67C6-5F2E-4F61-A575-5EA75484B8E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9789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5B439-D0D2-461E-9387-FF44BDF56AC2}" type="datetimeFigureOut">
              <a:rPr lang="da-DK" smtClean="0"/>
              <a:t>10.09.19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A67C6-5F2E-4F61-A575-5EA75484B8E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98314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5B439-D0D2-461E-9387-FF44BDF56AC2}" type="datetimeFigureOut">
              <a:rPr lang="da-DK" smtClean="0"/>
              <a:t>10.09.19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A67C6-5F2E-4F61-A575-5EA75484B8E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98960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5B439-D0D2-461E-9387-FF44BDF56AC2}" type="datetimeFigureOut">
              <a:rPr lang="da-DK" smtClean="0"/>
              <a:t>10.09.19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A67C6-5F2E-4F61-A575-5EA75484B8E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57485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5B439-D0D2-461E-9387-FF44BDF56AC2}" type="datetimeFigureOut">
              <a:rPr lang="da-DK" smtClean="0"/>
              <a:t>10.09.19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A67C6-5F2E-4F61-A575-5EA75484B8E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84462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5B439-D0D2-461E-9387-FF44BDF56AC2}" type="datetimeFigureOut">
              <a:rPr lang="da-DK" smtClean="0"/>
              <a:t>10.09.19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A67C6-5F2E-4F61-A575-5EA75484B8E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15432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5B439-D0D2-461E-9387-FF44BDF56AC2}" type="datetimeFigureOut">
              <a:rPr lang="da-DK" smtClean="0"/>
              <a:t>10.09.19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A67C6-5F2E-4F61-A575-5EA75484B8E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06297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5B439-D0D2-461E-9387-FF44BDF56AC2}" type="datetimeFigureOut">
              <a:rPr lang="da-DK" smtClean="0"/>
              <a:t>10.09.19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A67C6-5F2E-4F61-A575-5EA75484B8E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79980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5B439-D0D2-461E-9387-FF44BDF56AC2}" type="datetimeFigureOut">
              <a:rPr lang="da-DK" smtClean="0"/>
              <a:t>10.09.19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7AA67C6-5F2E-4F61-A575-5EA75484B8E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0116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/>
              <a:t>Produktion af mælkesyre med</a:t>
            </a:r>
            <a:r>
              <a:rPr lang="de-DE" i="1" dirty="0"/>
              <a:t> </a:t>
            </a:r>
            <a:r>
              <a:rPr lang="de-DE" i="1" dirty="0" err="1"/>
              <a:t>Lactobazillus</a:t>
            </a:r>
            <a:r>
              <a:rPr lang="de-DE" dirty="0"/>
              <a:t> </a:t>
            </a:r>
            <a:r>
              <a:rPr lang="de-DE" i="1" dirty="0" err="1"/>
              <a:t>Delbrueckii</a:t>
            </a:r>
            <a:endParaRPr lang="da-DK" dirty="0"/>
          </a:p>
        </p:txBody>
      </p:sp>
      <p:pic>
        <p:nvPicPr>
          <p:cNvPr id="4" name="Inhaltsplatzhalter 3" descr="IMG_0725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207" y="2160588"/>
            <a:ext cx="2587624" cy="388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9007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4. Fermentationen</a:t>
            </a:r>
          </a:p>
        </p:txBody>
      </p:sp>
      <p:pic>
        <p:nvPicPr>
          <p:cNvPr id="6" name="Inhaltsplatzhalter 3" descr="C:\Users\BiotechAG\Desktop\Alessio\selbstgebaut gurkenglas.jpg"/>
          <p:cNvPicPr>
            <a:picLocks noGrp="1"/>
          </p:cNvPicPr>
          <p:nvPr>
            <p:ph idx="1"/>
          </p:nvPr>
        </p:nvPicPr>
        <p:blipFill>
          <a:blip r:embed="rId2" cstate="print"/>
          <a:srcRect t="15627" b="15627"/>
          <a:stretch>
            <a:fillRect/>
          </a:stretch>
        </p:blipFill>
        <p:spPr bwMode="auto">
          <a:xfrm>
            <a:off x="1084896" y="1654113"/>
            <a:ext cx="7781544" cy="4152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623311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4. Fermentationen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dirty="0"/>
              <a:t>4.1 Lad substratet fermentere i 3 dage ved 37 ⁰C og en pH på omkring 5,5.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/>
              <a:t>For neutralisering af det producerede mælkesyre tilsættes 2 m </a:t>
            </a:r>
            <a:r>
              <a:rPr lang="da-DK" dirty="0" err="1"/>
              <a:t>NaOH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77748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4. Fermentationen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613326" y="1765350"/>
            <a:ext cx="8596668" cy="3880773"/>
          </a:xfrm>
        </p:spPr>
        <p:txBody>
          <a:bodyPr/>
          <a:lstStyle/>
          <a:p>
            <a:pPr marL="0" indent="0">
              <a:buNone/>
            </a:pPr>
            <a:r>
              <a:rPr lang="da-DK" dirty="0"/>
              <a:t>Opgave 2:</a:t>
            </a:r>
          </a:p>
          <a:p>
            <a:pPr marL="0" indent="0">
              <a:buNone/>
            </a:pPr>
            <a:r>
              <a:rPr lang="da-DK" dirty="0"/>
              <a:t>Under fermentationen tages der hver anden time en prøve ud af gæringssubstratet. Ud fra denne prøve måles der optisk densitet og glukose-  og mælkesyre koncentration.</a:t>
            </a:r>
          </a:p>
        </p:txBody>
      </p:sp>
      <p:pic>
        <p:nvPicPr>
          <p:cNvPr id="4" name="Bild 3" descr="C:\Users\BiotechAG\Desktop\Alessio\IMG_059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2877" y="3705737"/>
            <a:ext cx="4165582" cy="270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919238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4. Fermentationen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dirty="0"/>
              <a:t>Hvis glukosen er opbrugt, tilføres der 180 g/L glukoseopløsning til substratet, så glukosekoncentrationen er 10 g/L</a:t>
            </a:r>
          </a:p>
        </p:txBody>
      </p:sp>
    </p:spTree>
    <p:extLst>
      <p:ext uri="{BB962C8B-B14F-4D97-AF65-F5344CB8AC3E}">
        <p14:creationId xmlns:p14="http://schemas.microsoft.com/office/powerpoint/2010/main" val="14700810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Hvad er mælkesyre?</a:t>
            </a:r>
          </a:p>
        </p:txBody>
      </p:sp>
      <p:pic>
        <p:nvPicPr>
          <p:cNvPr id="1026" name="Picture 2" descr="https://upload.wikimedia.org/wikipedia/commons/thumb/2/26/D-Milchs%C3%A4ure.svg/324px-D-Milchs%C3%A4ure.svg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568" y="3188049"/>
            <a:ext cx="3086100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illed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313680" y="-2379313"/>
            <a:ext cx="1323975" cy="9144000"/>
          </a:xfrm>
          <a:prstGeom prst="rect">
            <a:avLst/>
          </a:prstGeom>
        </p:spPr>
      </p:pic>
      <p:sp>
        <p:nvSpPr>
          <p:cNvPr id="6" name="Tekstfelt 5"/>
          <p:cNvSpPr txBox="1"/>
          <p:nvPr/>
        </p:nvSpPr>
        <p:spPr>
          <a:xfrm>
            <a:off x="403667" y="3188049"/>
            <a:ext cx="4214053" cy="1114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da-DK" dirty="0"/>
              <a:t>Dannelsen af mælkesyre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da-DK" dirty="0"/>
              <a:t>Strukturformel</a:t>
            </a:r>
          </a:p>
        </p:txBody>
      </p:sp>
    </p:spTree>
    <p:extLst>
      <p:ext uri="{BB962C8B-B14F-4D97-AF65-F5344CB8AC3E}">
        <p14:creationId xmlns:p14="http://schemas.microsoft.com/office/powerpoint/2010/main" val="37535588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Bæredygtighed – hvorfor mælkesyre?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PLA</a:t>
            </a:r>
          </a:p>
          <a:p>
            <a:pPr lvl="1"/>
            <a:r>
              <a:rPr lang="da-DK" dirty="0"/>
              <a:t>Polymerisation</a:t>
            </a:r>
          </a:p>
          <a:p>
            <a:r>
              <a:rPr lang="da-DK" dirty="0"/>
              <a:t>Fremtidens plastindustri</a:t>
            </a:r>
          </a:p>
          <a:p>
            <a:pPr lvl="1"/>
            <a:r>
              <a:rPr lang="da-DK" dirty="0"/>
              <a:t>Fossile brændstoffer</a:t>
            </a:r>
          </a:p>
          <a:p>
            <a:pPr lvl="1"/>
            <a:endParaRPr lang="da-DK" dirty="0"/>
          </a:p>
        </p:txBody>
      </p:sp>
      <p:pic>
        <p:nvPicPr>
          <p:cNvPr id="2056" name="Picture 8" descr="https://lh5.googleusercontent.com/26BLZs9Ei6DqfATLmlJGm6Eli1meX0g5d--U1e81IjfZUhzsE8iNzSPYnJKzu33QYTZhGtLC-g1e26NJ62EM_OvuVrcAZidfReK1DsYjNOBiySEundsfnVH6MuJUodqOqYhO9d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9575" y="2160589"/>
            <a:ext cx="2832481" cy="2832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4813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1. Forbered substratet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da-DK" dirty="0"/>
              <a:t>1.1 Opløs følgende elementer i 1 L destilleret vand:</a:t>
            </a:r>
          </a:p>
          <a:p>
            <a:pPr marL="0" indent="0">
              <a:buNone/>
            </a:pPr>
            <a:endParaRPr lang="da-DK" dirty="0"/>
          </a:p>
          <a:p>
            <a:r>
              <a:rPr lang="da-DK" dirty="0" err="1">
                <a:solidFill>
                  <a:srgbClr val="FF0000"/>
                </a:solidFill>
              </a:rPr>
              <a:t>Proteose</a:t>
            </a:r>
            <a:r>
              <a:rPr lang="da-DK" dirty="0">
                <a:solidFill>
                  <a:srgbClr val="FF0000"/>
                </a:solidFill>
              </a:rPr>
              <a:t> Peptone No. 3</a:t>
            </a:r>
            <a:r>
              <a:rPr lang="da-DK" dirty="0"/>
              <a:t>			10.0 g</a:t>
            </a:r>
          </a:p>
          <a:p>
            <a:r>
              <a:rPr lang="da-DK" dirty="0"/>
              <a:t>Bøfekstrakt					10.0 g</a:t>
            </a:r>
          </a:p>
          <a:p>
            <a:r>
              <a:rPr lang="da-DK" dirty="0"/>
              <a:t>Gærekstrakt				 	 5.0 g</a:t>
            </a:r>
          </a:p>
          <a:p>
            <a:r>
              <a:rPr lang="da-DK" dirty="0"/>
              <a:t>D-Glukose					20.0 g</a:t>
            </a:r>
          </a:p>
          <a:p>
            <a:r>
              <a:rPr lang="da-DK" dirty="0" err="1"/>
              <a:t>Polysorbat</a:t>
            </a:r>
            <a:r>
              <a:rPr lang="da-DK" dirty="0"/>
              <a:t> 80			  	  1.0 g</a:t>
            </a:r>
          </a:p>
          <a:p>
            <a:r>
              <a:rPr lang="da-DK" dirty="0"/>
              <a:t>Ammoniumcitrat				  2.0 g</a:t>
            </a:r>
          </a:p>
          <a:p>
            <a:r>
              <a:rPr lang="da-DK" dirty="0"/>
              <a:t>Natriumacetat			  	  5.0 g</a:t>
            </a:r>
          </a:p>
          <a:p>
            <a:r>
              <a:rPr lang="da-DK" dirty="0"/>
              <a:t>Magnesiumsulfat				  0.1 g</a:t>
            </a:r>
          </a:p>
          <a:p>
            <a:r>
              <a:rPr lang="da-DK" dirty="0"/>
              <a:t>Mangansulfat				0.05 g</a:t>
            </a:r>
          </a:p>
          <a:p>
            <a:r>
              <a:rPr lang="da-DK" dirty="0" err="1"/>
              <a:t>Dikaliumfosfat</a:t>
            </a:r>
            <a:r>
              <a:rPr lang="da-DK" dirty="0"/>
              <a:t>			  	  2.0 g</a:t>
            </a:r>
          </a:p>
          <a:p>
            <a:pPr marL="0" indent="0">
              <a:buNone/>
            </a:pPr>
            <a:r>
              <a:rPr lang="da-DK" dirty="0">
                <a:sym typeface="Wingdings"/>
              </a:rPr>
              <a:t>  </a:t>
            </a:r>
            <a:r>
              <a:rPr lang="da-DK" dirty="0"/>
              <a:t>pH = 5,4 ± 0.2 at 25°C</a:t>
            </a:r>
          </a:p>
          <a:p>
            <a:pPr marL="0" indent="0">
              <a:buNone/>
            </a:pPr>
            <a:endParaRPr lang="da-DK" dirty="0"/>
          </a:p>
        </p:txBody>
      </p:sp>
      <p:pic>
        <p:nvPicPr>
          <p:cNvPr id="4" name="Bild 3" descr="nährmedium klar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288" y="2160589"/>
            <a:ext cx="3162741" cy="3626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4595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Sterilisation 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dirty="0"/>
              <a:t>1.2 Dampsteriliser subratet ved 121 ⁰C i 20 minutter.</a:t>
            </a:r>
          </a:p>
        </p:txBody>
      </p:sp>
      <p:pic>
        <p:nvPicPr>
          <p:cNvPr id="4" name="Bild 3" descr="nährmedium klar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297" y="2751358"/>
            <a:ext cx="3162741" cy="3626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6882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2. Forbered den del, som skal stå natten over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dirty="0"/>
              <a:t>2.1 Tilfør 100 µL (mikroliter) af </a:t>
            </a:r>
            <a:r>
              <a:rPr lang="da-DK" i="1" dirty="0" err="1"/>
              <a:t>Lactobacillus</a:t>
            </a:r>
            <a:r>
              <a:rPr lang="da-DK" i="1" dirty="0"/>
              <a:t> </a:t>
            </a:r>
            <a:r>
              <a:rPr lang="da-DK" i="1" dirty="0" err="1"/>
              <a:t>delbrueckii</a:t>
            </a:r>
            <a:r>
              <a:rPr lang="da-DK" dirty="0"/>
              <a:t> eller </a:t>
            </a:r>
            <a:r>
              <a:rPr lang="da-DK" i="1" dirty="0" err="1"/>
              <a:t>Lactobacillus</a:t>
            </a:r>
            <a:r>
              <a:rPr lang="da-DK" i="1" dirty="0"/>
              <a:t> </a:t>
            </a:r>
            <a:r>
              <a:rPr lang="da-DK" i="1" dirty="0" err="1"/>
              <a:t>plantarum</a:t>
            </a:r>
            <a:r>
              <a:rPr lang="da-DK" i="1" dirty="0"/>
              <a:t> </a:t>
            </a:r>
            <a:r>
              <a:rPr lang="da-DK" dirty="0"/>
              <a:t>til 200 </a:t>
            </a:r>
            <a:r>
              <a:rPr lang="da-DK" dirty="0" err="1"/>
              <a:t>mL</a:t>
            </a:r>
            <a:r>
              <a:rPr lang="da-DK" dirty="0"/>
              <a:t> af substratet</a:t>
            </a:r>
          </a:p>
          <a:p>
            <a:pPr marL="0" indent="0">
              <a:buNone/>
            </a:pPr>
            <a:endParaRPr lang="da-DK" dirty="0"/>
          </a:p>
        </p:txBody>
      </p:sp>
      <p:sp>
        <p:nvSpPr>
          <p:cNvPr id="5" name="AutoShape 4" descr="http://wineserver.ucdavis.edu/eaimg/EA2/images/stories/Microbes/lb.delbrueckii40xps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5" y="3000565"/>
            <a:ext cx="3579218" cy="3040797"/>
          </a:xfrm>
          <a:prstGeom prst="rect">
            <a:avLst/>
          </a:prstGeom>
        </p:spPr>
      </p:pic>
      <p:sp>
        <p:nvSpPr>
          <p:cNvPr id="14" name="Tekstfelt 13"/>
          <p:cNvSpPr txBox="1"/>
          <p:nvPr/>
        </p:nvSpPr>
        <p:spPr>
          <a:xfrm>
            <a:off x="636207" y="6086885"/>
            <a:ext cx="36203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i="1" dirty="0" err="1"/>
              <a:t>Lactobacillus</a:t>
            </a:r>
            <a:r>
              <a:rPr lang="da-DK" sz="1400" i="1" dirty="0"/>
              <a:t> </a:t>
            </a:r>
            <a:r>
              <a:rPr lang="da-DK" sz="1400" i="1" dirty="0" err="1"/>
              <a:t>delbrueckii</a:t>
            </a:r>
            <a:endParaRPr lang="da-DK" sz="1400" i="1" dirty="0"/>
          </a:p>
        </p:txBody>
      </p:sp>
      <p:sp>
        <p:nvSpPr>
          <p:cNvPr id="16" name="Tekstfelt 15"/>
          <p:cNvSpPr txBox="1"/>
          <p:nvPr/>
        </p:nvSpPr>
        <p:spPr>
          <a:xfrm>
            <a:off x="4629087" y="6071406"/>
            <a:ext cx="36203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i="1" dirty="0" err="1"/>
              <a:t>Lactobacillus</a:t>
            </a:r>
            <a:r>
              <a:rPr lang="da-DK" sz="1400" i="1" dirty="0"/>
              <a:t> </a:t>
            </a:r>
            <a:r>
              <a:rPr lang="da-DK" sz="1400" i="1" dirty="0" err="1"/>
              <a:t>plantarum</a:t>
            </a:r>
            <a:endParaRPr lang="da-DK" sz="1400" i="1" dirty="0"/>
          </a:p>
        </p:txBody>
      </p:sp>
      <p:pic>
        <p:nvPicPr>
          <p:cNvPr id="15" name="Billed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1519" y="2995796"/>
            <a:ext cx="3707913" cy="3051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6305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2. Forbered den del, som skal stå natten over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dirty="0"/>
              <a:t>2.2 </a:t>
            </a:r>
            <a:r>
              <a:rPr lang="da-DK" dirty="0" err="1"/>
              <a:t>Inkuber</a:t>
            </a:r>
            <a:r>
              <a:rPr lang="da-DK" dirty="0"/>
              <a:t> substratet ved 37 ⁰C over natten indtil der er en synlig </a:t>
            </a:r>
            <a:r>
              <a:rPr lang="da-DK" dirty="0" err="1"/>
              <a:t>turbiditet</a:t>
            </a:r>
            <a:r>
              <a:rPr lang="da-DK" dirty="0"/>
              <a:t>. </a:t>
            </a:r>
          </a:p>
        </p:txBody>
      </p:sp>
      <p:pic>
        <p:nvPicPr>
          <p:cNvPr id="4" name="Bild 3" descr="C:\Users\BiotechAG\Desktop\Alessio\übernacht trüb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69211" y="2858221"/>
            <a:ext cx="3212913" cy="3300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330025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3. Forbered fermentationen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a-DK" dirty="0"/>
              <a:t>3.1 Fermentationen er udført under disse betingelser:</a:t>
            </a:r>
          </a:p>
          <a:p>
            <a:pPr lvl="1">
              <a:lnSpc>
                <a:spcPct val="200000"/>
              </a:lnSpc>
            </a:pPr>
            <a:r>
              <a:rPr lang="da-DK" sz="1800" dirty="0"/>
              <a:t>37 ⁰C f.eks. i et vandbad </a:t>
            </a:r>
          </a:p>
          <a:p>
            <a:pPr lvl="1">
              <a:lnSpc>
                <a:spcPct val="200000"/>
              </a:lnSpc>
            </a:pPr>
            <a:r>
              <a:rPr lang="da-DK" sz="1800" dirty="0"/>
              <a:t>Omrøring ved 100 </a:t>
            </a:r>
            <a:r>
              <a:rPr lang="da-DK" sz="1800" dirty="0" err="1"/>
              <a:t>rpm</a:t>
            </a:r>
            <a:r>
              <a:rPr lang="da-DK" sz="1800" dirty="0"/>
              <a:t> (omdrejninger pr. minut)</a:t>
            </a:r>
          </a:p>
          <a:p>
            <a:pPr lvl="1">
              <a:lnSpc>
                <a:spcPct val="200000"/>
              </a:lnSpc>
            </a:pPr>
            <a:r>
              <a:rPr lang="da-DK" sz="1800" dirty="0"/>
              <a:t>pH-værdien skal være mellem 5,0 – 6,0</a:t>
            </a:r>
          </a:p>
          <a:p>
            <a:pPr lvl="1"/>
            <a:endParaRPr lang="da-DK" sz="1800" dirty="0"/>
          </a:p>
        </p:txBody>
      </p:sp>
      <p:pic>
        <p:nvPicPr>
          <p:cNvPr id="4" name="Bild 3" descr="C:\Users\BiotechAG\Desktop\Alessio\selbstgebaut gurkengla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2805" y="2160589"/>
            <a:ext cx="3008237" cy="2329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969746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3. Forbered fermentationen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da-DK" dirty="0"/>
              <a:t>3.1 </a:t>
            </a:r>
            <a:r>
              <a:rPr lang="da-DK" dirty="0" err="1"/>
              <a:t>Inkuber</a:t>
            </a:r>
            <a:r>
              <a:rPr lang="da-DK" dirty="0"/>
              <a:t> gæringssubstratet sammen med substratet, som skal stå natten over i forholdet 10:1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/>
              <a:t>Opgave 1:</a:t>
            </a:r>
          </a:p>
          <a:p>
            <a:pPr marL="0" indent="0">
              <a:buNone/>
            </a:pPr>
            <a:r>
              <a:rPr lang="da-DK" dirty="0"/>
              <a:t>Ved t</a:t>
            </a:r>
            <a:r>
              <a:rPr lang="da-DK" baseline="-25000" dirty="0"/>
              <a:t>0</a:t>
            </a:r>
            <a:r>
              <a:rPr lang="da-DK" dirty="0"/>
              <a:t> tages en lille del af gæringssubstratet ud. Dette måles ved brug af et fotometer:</a:t>
            </a:r>
          </a:p>
          <a:p>
            <a:pPr lvl="1"/>
            <a:r>
              <a:rPr lang="da-DK" sz="1800" dirty="0"/>
              <a:t>Optisk densitet ved 600 nm</a:t>
            </a:r>
          </a:p>
          <a:p>
            <a:pPr lvl="1"/>
            <a:r>
              <a:rPr lang="da-DK" sz="1800" dirty="0"/>
              <a:t>Mælkesyre- og glukose koncentration ved 340 nm.</a:t>
            </a:r>
          </a:p>
        </p:txBody>
      </p:sp>
    </p:spTree>
    <p:extLst>
      <p:ext uri="{BB962C8B-B14F-4D97-AF65-F5344CB8AC3E}">
        <p14:creationId xmlns:p14="http://schemas.microsoft.com/office/powerpoint/2010/main" val="2846982691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304</Words>
  <Application>Microsoft Macintosh PowerPoint</Application>
  <PresentationFormat>Benutzerdefiniert</PresentationFormat>
  <Paragraphs>53</Paragraphs>
  <Slides>13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4" baseType="lpstr">
      <vt:lpstr>Facet</vt:lpstr>
      <vt:lpstr>Produktion af mælkesyre med Lactobazillus Delbrueckii</vt:lpstr>
      <vt:lpstr>Hvad er mælkesyre?</vt:lpstr>
      <vt:lpstr>Bæredygtighed – hvorfor mælkesyre?</vt:lpstr>
      <vt:lpstr>1. Forbered substratet</vt:lpstr>
      <vt:lpstr>Sterilisation </vt:lpstr>
      <vt:lpstr>2. Forbered den del, som skal stå natten over</vt:lpstr>
      <vt:lpstr>2. Forbered den del, som skal stå natten over</vt:lpstr>
      <vt:lpstr>3. Forbered fermentationen</vt:lpstr>
      <vt:lpstr>3. Forbered fermentationen</vt:lpstr>
      <vt:lpstr>4. Fermentationen</vt:lpstr>
      <vt:lpstr>4. Fermentationen</vt:lpstr>
      <vt:lpstr>4. Fermentationen</vt:lpstr>
      <vt:lpstr>4. Fermentationen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Produktion af mælkesyre med Lactobazillus Delbrueckii</dc:title>
  <dc:creator>Anne Sofie Sølvkjær</dc:creator>
  <cp:lastModifiedBy>Dr Juergen Braun</cp:lastModifiedBy>
  <cp:revision>16</cp:revision>
  <dcterms:created xsi:type="dcterms:W3CDTF">2017-09-27T07:39:59Z</dcterms:created>
  <dcterms:modified xsi:type="dcterms:W3CDTF">2019-09-10T07:34:01Z</dcterms:modified>
</cp:coreProperties>
</file>